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71" r:id="rId2"/>
    <p:sldId id="275" r:id="rId3"/>
    <p:sldId id="260" r:id="rId4"/>
    <p:sldId id="257" r:id="rId5"/>
    <p:sldId id="279" r:id="rId6"/>
    <p:sldId id="280" r:id="rId7"/>
    <p:sldId id="273" r:id="rId8"/>
    <p:sldId id="288" r:id="rId9"/>
    <p:sldId id="272" r:id="rId10"/>
    <p:sldId id="277" r:id="rId11"/>
    <p:sldId id="278" r:id="rId12"/>
    <p:sldId id="289" r:id="rId13"/>
    <p:sldId id="276" r:id="rId14"/>
    <p:sldId id="281" r:id="rId15"/>
    <p:sldId id="286" r:id="rId16"/>
    <p:sldId id="290" r:id="rId17"/>
    <p:sldId id="287" r:id="rId18"/>
    <p:sldId id="28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49"/>
    <p:restoredTop sz="88889"/>
  </p:normalViewPr>
  <p:slideViewPr>
    <p:cSldViewPr snapToGrid="0">
      <p:cViewPr varScale="1">
        <p:scale>
          <a:sx n="96" d="100"/>
          <a:sy n="96" d="100"/>
        </p:scale>
        <p:origin x="6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2AD05-7E64-214C-8A7E-DBB63C388F54}" type="datetimeFigureOut">
              <a:rPr lang="en-US" smtClean="0"/>
              <a:t>11/6/24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841013-7EA9-5747-86D6-E4CE7CA6C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01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just one of the reasons it’s so important to be WELCOMING to individuals entering our doors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841013-7EA9-5747-86D6-E4CE7CA6C3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61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Prevention can be done by anyone! It’s as simple as talking about suicide &amp; having resources available. </a:t>
            </a:r>
          </a:p>
          <a:p>
            <a:r>
              <a:rPr lang="en-US" dirty="0"/>
              <a:t>Assessments are done by Law Enforcement, and medical or mental health professionals.</a:t>
            </a:r>
          </a:p>
          <a:p>
            <a:r>
              <a:rPr lang="en-US" dirty="0"/>
              <a:t>Intervention is an immediate situation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841013-7EA9-5747-86D6-E4CE7CA6C3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44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841013-7EA9-5747-86D6-E4CE7CA6C3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29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3683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US" sz="1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3683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only individuals who can initiate a 5150 in CA are 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Peace officers, a member of a mobile crisis team, a professional in charge of a county-designated facility, or other mental health professional authorized by the county. </a:t>
            </a:r>
            <a:endParaRPr lang="en-US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841013-7EA9-5747-86D6-E4CE7CA6C3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10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don’t have to have all the right words. Sometimes just listening is all that’s needed. </a:t>
            </a:r>
          </a:p>
          <a:p>
            <a:r>
              <a:rPr lang="en-US" dirty="0"/>
              <a:t>“I can understand the feeling of ____, I’ve felt that way before too.” This statement can do wondering in normalizing a situation or feeling.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841013-7EA9-5747-86D6-E4CE7CA6C38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49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06916-D139-036B-6632-A404EF3E0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319361-A5CC-CAC4-67D1-BE861CD2B3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2546C4-B56C-6A02-D98E-02E44D08CD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don’t have to have all the right words. Sometimes just listening is all that’s needed. </a:t>
            </a:r>
          </a:p>
          <a:p>
            <a:r>
              <a:rPr lang="en-US" dirty="0"/>
              <a:t>“I can understand the feeling of ____, I’ve felt that way before too.” This statement can do wondering in normalizing a situation or feeling.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D7C6B-C077-1DBE-FAAD-51EC2AA194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841013-7EA9-5747-86D6-E4CE7CA6C38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36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Military is a culture!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841013-7EA9-5747-86D6-E4CE7CA6C38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0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910D8-C71A-46AE-3D75-3D4C5C3D1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B54019-3A0E-E56C-628D-49E4BC629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E07A4-F7D4-38DC-C859-7EB263E4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87E1D-5945-FEBC-F360-0452A2615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163C7-E9EF-CA69-4889-BA9B18E7F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09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95272-3546-D385-1F0A-D77470711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82B763-07F2-FA13-B800-CD721862B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FDD3F-56E3-064E-1C97-61B4C428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4B970-5BB4-E5A4-94D7-38BD660AB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81783-661E-52E6-6BAE-EC74BBF3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0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1D2B9B-89B2-AEF1-6162-252C4FB1ED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C9EDB-7501-068E-BC38-374F26D4D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178AC-9F9D-6181-F64C-8F2BFC0AB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6368A-2422-C22A-935F-5E96ED498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9C475-A61F-FDB8-61E4-234CD288E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22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18E86-D425-8D62-267B-7B548FC53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85CB9-F48E-BCCE-8EFB-204F55AC7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D7D1A-597E-783B-6F58-6F26688E7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49922-A779-C99C-2F04-77448E9F3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AE4BF-1FD9-9875-5877-72DE0A71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7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8978E-90AB-9D25-FC1E-F568B5932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3904C-746A-D10F-58F7-27D32577D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0BAA4-0F92-C904-FC4A-DADAAD2D7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3B905-B102-8655-1A83-B29259C48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75EC-FB79-4DAC-9BE7-8F06ACC54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19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40888-FCBE-ED36-AE7A-93D6F9826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4E150-93B2-A380-CE3D-78693F2E04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595F9-430D-2ED0-37F6-20AA349F1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3D5B35-7887-0779-8CF5-A2AC3E263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7DFC4-CC72-D4CB-39EA-5B89FE12A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982FA-06A8-F58E-454C-B066A0635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99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19638-0BBC-A0F4-D263-FB2DC6ECC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B1A6D-3F64-F835-D523-2DD845CAA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67E428-EFDA-07BD-5B60-68508B47E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F0F29D-3224-BBF2-FBD4-62F7F42D3F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EFCE97-C9E1-0CA8-11BC-738520F11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93161A-6575-0DE8-169E-ADAA87389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7F5458-A0AD-0026-DA0B-092CB0D78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78FE7D-0779-5928-508E-9E55CDB49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70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499D3-35B9-3074-8157-A8B589DA4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E2DEB7-5019-BF3A-670D-5F5A10021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7FF39-9967-7C06-8824-2846AF807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90273-F090-EE1D-9F66-60FC9CA34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7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C57D86-C109-22BB-4319-282AC8294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4102D0-FB54-21EC-3191-6B6F61EB8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EDAE0D-6F5E-7975-AF26-60E7F08A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59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7F98A-DE23-6726-C675-2072632C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D0432-2F00-0387-D1A9-B0CE22FD0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7D32D-FCE3-49E0-49A7-B3729B8E4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9B46B-ECB0-7550-E34F-5CE0FDFCD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3266D-29A2-05FA-492A-3F72527CD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A4E48-C2BB-5684-32C3-941A9331B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7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18C7B-3929-FFE7-A313-23D6F779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FAF326-BBD5-E079-ABF3-5F5E1F2BEF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6C8F6-578D-AC38-F4AC-6FB88E219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BAC96-B60D-B254-A15B-666E0A52F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45B6D0-B5A8-D563-8075-521417014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BBD48-149D-18F5-1036-614F6C427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3DC95-9145-ECA8-6AF7-AD994573D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AB8388-C588-E3F3-489D-8259D1DE5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CBA05-E472-584C-2E1A-D6BDCCBF5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BD96FA-222E-824C-AFFB-7B012283CD08}" type="datetimeFigureOut">
              <a:rPr lang="en-US" smtClean="0"/>
              <a:t>11/6/24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D6E24-AFD8-E559-455A-A61040DEC1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A9F38-73B4-3CE1-0987-8EC895B0D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560D59-7640-7C45-95E9-D46935240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9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temecula+police+department&amp;sca_esv=82acb22b6dbc38a5&amp;rlz=1C5CHFA_enUS1008US1011&amp;biw=1150&amp;bih=716&amp;sxsrf=ADLYWIJAiNYP7RRWfaBEY2tflLz10501ww%3A1730840873906&amp;ei=KYkqZ5iDN9rfkPIP49X26Qw&amp;gs_ssp=eJwFwbENgCAQAMDY6gZWNNY8AoEwglvA8xgTUDRoGN-7ceI7F5_Mt0ELg1ugW4jBoEJImIwQyUGXVgXjpRZIGvWatrlRIXyzZ_XKBxKLVP3TCp3tB69uGT4&amp;oq=temecula+police&amp;gs_lp=Egxnd3Mtd2l6LXNlcnAiD3RlbWVjdWxhIHBvbGljZSoCCAAyFBAuGIAEGJECGMcBGIoFGI4FGK8BMg4QLhiABBjHARiOBRivATIFEAAYgAQyBRAAGIAEMgUQABiABDIFEAAYgAQyBRAAGIAEMgUQABiABDIFEAAYgAQyBRAAGIAEMiMQLhiABBiRAhjHARiKBRiOBRivARiXBRjcBBjeBBjgBNgBAUjHK1CADVjyJHAEeACQAQCYAW-gAYgKqgEEMTIuM7gBAcgBAPgBAZgCE6AC7QrCAhMQLhiABBiwAxjRAxhDGMcBGIoFwgINEAAYgAQYsAMYQxiKBcICCBAAGIAEGLADwgILEAAYgAQYkQIYigXCAgsQABiABBixAxiDAcICBRAuGIAEwgIOEC4YgAQYsQMY0QMYxwHCAgsQLhiABBixAxiDAcICERAuGIAEGLEDGNEDGIMBGMcBwgIOEAAYgAQYsQMYgwEYigXCAgsQLhiABBjRAxjHAcICChAAGIAEGEMYigXCAhAQLhiABBhDGMcBGIoFGK8BwgIIEC4YgAQYsQPCAhMQABiABBixAxhDGIMBGMkDGIoFwgILEAAYgAQYkgMYigXCAhYQLhiABBixAxjRAxhDGIMBGMcBGIoFwgITEC4YgAQYQxjHARiKBRiOBRivAcICFhAuGIAEGLEDGEMYxwEYigUYjgUYrwHCAhEQLhiABBixAxjHARiOBRivAcICFBAuGIAEGLEDGIMBGMcBGI4FGK8BwgINEC4YgAQYsQMYQxiKBcICFxAuGIAEGJECGLEDGMcBGIoFGI4FGK8BwgIIEAAYgAQYsQPCAhEQABiABBiRAhixAxiDARiKBcICHRAuGIAEGMcBGI4FGK8BGJcFGNwEGN4EGOAE2AEBmAMAiAYBkAYKugYGCAEQARgUkgcEMTQuNaAHu8wC&amp;sclient=gws-wiz-ser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murrieta+police+department&amp;sca_esv=82acb22b6dbc38a5&amp;rlz=1C5CHFA_enUS1008US1011&amp;biw=1150&amp;bih=716&amp;sxsrf=ADLYWII6jsbJ2pROHCMucOPijGaukC0vbw%3A1730840931717&amp;ei=Y4kqZ6HBK7TMkPIPtLTwmAw&amp;ved=0ahUKEwjh_pb3jMaJAxU0JkQIHTQaHMMQ4dUDCBA&amp;uact=5&amp;oq=murrieta+police+department&amp;gs_lp=Egxnd3Mtd2l6LXNlcnAiGm11cnJpZXRhIHBvbGljZSBkZXBhcnRtZW50Mg4QLhiABBjHARiOBRivATIKEAAYgAQYQxiKBTIKEAAYgAQYQxiKBTIFEAAYgAQyBRAAGIAEMgUQABiABDIFEAAYgAQyBRAAGIAEMgUQABiABDIFEAAYgAQyHRAuGIAEGMcBGI4FGK8BGJcFGNwEGN4EGOAE2AEBSLwQUPAEWJcOcAJ4AZABAJgBV6AB4QSqAQE4uAEDyAEA-AEBmAIKoAKcBcICChAAGLADGNYEGEfCAg0QABiABBiwAxhDGIoFwgIcEC4YgAQYsAMYQxjHARjIAxiKBRiOBRivAdgBAcICExAuGIAEGLADGEMYyAMYigXYAQHCAg4QABiwAxjkAhjWBNgBAcICBhAAGAcYHsICBxAAGIAEGA3CAg0QLhiABBjHARgNGK8BwgIQEC4YgAQYxwEYDRiOBRivAcICHxAuGIAEGMcBGA0YjgUYrwEYlwUY3AQY3gQY4ATYAQGYAwCIBgGQBhK6BgYIARABGAiSBwIxMKAHmUw&amp;sclient=gws-wiz-serp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ntalhealth.va.gov/docs/data-sheets/2023/2023-National-Veteran-Suicide-Prevention-Annual-Report-FINAL-508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and white logo&#10;&#10;Description automatically generated">
            <a:extLst>
              <a:ext uri="{FF2B5EF4-FFF2-40B4-BE49-F238E27FC236}">
                <a16:creationId xmlns:a16="http://schemas.microsoft.com/office/drawing/2014/main" id="{20C7422F-89AF-545D-9122-2C2375751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5494" y="0"/>
            <a:ext cx="4606506" cy="1958952"/>
          </a:xfrm>
          <a:prstGeom prst="rect">
            <a:avLst/>
          </a:prstGeom>
        </p:spPr>
      </p:pic>
      <p:pic>
        <p:nvPicPr>
          <p:cNvPr id="7" name="Picture 6" descr="A brown rectangular object with white stripes&#10;&#10;Description automatically generated">
            <a:extLst>
              <a:ext uri="{FF2B5EF4-FFF2-40B4-BE49-F238E27FC236}">
                <a16:creationId xmlns:a16="http://schemas.microsoft.com/office/drawing/2014/main" id="{E1EB5833-45FB-3034-7970-2179EB40AD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89782" y="0"/>
            <a:ext cx="3828211" cy="690792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2A7C07A-A65D-5ED4-5CBB-4A91DAE61ACF}"/>
              </a:ext>
            </a:extLst>
          </p:cNvPr>
          <p:cNvSpPr txBox="1"/>
          <p:nvPr/>
        </p:nvSpPr>
        <p:spPr>
          <a:xfrm>
            <a:off x="3769458" y="2962870"/>
            <a:ext cx="71513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/>
              <a:t>Department of California</a:t>
            </a:r>
          </a:p>
          <a:p>
            <a:pPr algn="ctr"/>
            <a:endParaRPr lang="en-US" dirty="0"/>
          </a:p>
          <a:p>
            <a:pPr algn="ctr"/>
            <a:r>
              <a:rPr lang="en-US" sz="2400" b="1" dirty="0"/>
              <a:t>Volunteer Suicide Intervention Training</a:t>
            </a:r>
          </a:p>
        </p:txBody>
      </p:sp>
    </p:spTree>
    <p:extLst>
      <p:ext uri="{BB962C8B-B14F-4D97-AF65-F5344CB8AC3E}">
        <p14:creationId xmlns:p14="http://schemas.microsoft.com/office/powerpoint/2010/main" val="4276407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71A933-447A-A074-9CB7-E2916DD9B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8D3C5C6-0060-2327-89EC-80097AB12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820703C9-42AB-C8A9-EED8-7797366377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D431085D-8804-68D8-3775-0F8C4CC57E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A3F381F-4971-CEE1-ECAF-0EDB07283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993076"/>
            <a:ext cx="8927107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Suicide prevention literature supports using the word “suicide” DIRECTLY and CLEARLY when speaking with someone at risk of suicide.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sz="3200" b="1" dirty="0"/>
              <a:t>	“Are you thinking about suicide?”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483F7C6-44C9-818A-65BB-E473BCF8C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3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i="0" u="none" strike="noStrike" dirty="0">
                <a:solidFill>
                  <a:srgbClr val="1C1D1F"/>
                </a:solidFill>
                <a:effectLst/>
                <a:latin typeface="+mn-lt"/>
              </a:rPr>
              <a:t>Be Direct</a:t>
            </a:r>
            <a:endParaRPr lang="en-US" sz="5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1823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D78B82-4C1E-3F64-57A4-9348EAC5E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560ABA4-E5E0-1763-C987-994891550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6CE41E5E-73A8-19A3-0B64-A0C49ED4F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F4F92EF2-4839-227C-5587-9E94669CAD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297B3FF-6ECD-CD89-137C-588583795891}"/>
              </a:ext>
            </a:extLst>
          </p:cNvPr>
          <p:cNvSpPr txBox="1">
            <a:spLocks/>
          </p:cNvSpPr>
          <p:nvPr/>
        </p:nvSpPr>
        <p:spPr>
          <a:xfrm>
            <a:off x="550430" y="6675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to Say?</a:t>
            </a:r>
            <a:endParaRPr lang="en-US" sz="5400" b="1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1A9E9F-8EE0-653E-09FA-DE6AD418C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839149"/>
            <a:ext cx="8297187" cy="4351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Just be yourself.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We can all relate to the individual emotions that person is feeling, sad, angry, etc., empathize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Try to engage in conversation that will encourage the individual to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/>
              <a:t>talk about the people, places, or things that are meaningful to them.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/>
              <a:t>These are the Protective Factors you can work with.</a:t>
            </a:r>
          </a:p>
          <a:p>
            <a:pPr marL="357188" lvl="1" indent="-342900">
              <a:lnSpc>
                <a:spcPct val="150000"/>
              </a:lnSpc>
            </a:pPr>
            <a:r>
              <a:rPr lang="en-US" sz="2000" dirty="0"/>
              <a:t>Remember, they came into the VFW in a crisis, they are likely seeking some kind of comfort or connection.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sz="2000" b="1" dirty="0"/>
              <a:t>	</a:t>
            </a:r>
            <a:r>
              <a:rPr lang="en-US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82851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5C0314-1817-B4F4-8954-93DCC06B4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96C688B-1C39-1F6B-3054-82D413CB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C2CC62DE-D932-8FCE-97D6-7B5F7ECF9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59426532-1CB9-0DD8-65CA-A6531C65001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4DF9337-A0BF-025F-9B05-23EF5ADBE314}"/>
              </a:ext>
            </a:extLst>
          </p:cNvPr>
          <p:cNvSpPr txBox="1">
            <a:spLocks/>
          </p:cNvSpPr>
          <p:nvPr/>
        </p:nvSpPr>
        <p:spPr>
          <a:xfrm>
            <a:off x="550430" y="6675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to Say?</a:t>
            </a:r>
            <a:endParaRPr lang="en-US" sz="5400" b="1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A570155-3983-531D-F196-6BA21F5DF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839149"/>
            <a:ext cx="8297187" cy="4351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Ask if they have a plan. If yes: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	1. How? When? Where?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	2. Are you willing and can it be disabled safely?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Ask if there are they drugs, alcohol or medication involved?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“What have you learned in the past that might help keep you safe right now?”</a:t>
            </a:r>
          </a:p>
          <a:p>
            <a:pPr>
              <a:lnSpc>
                <a:spcPct val="150000"/>
              </a:lnSpc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sz="2000" b="1" dirty="0"/>
              <a:t>	</a:t>
            </a:r>
            <a:r>
              <a:rPr lang="en-US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82334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F0333F-8E6F-AF3F-0210-A3BAE9D8F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E97EDF6-4E0B-E2FF-5DE2-B42317FA5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CD104024-27B8-9B26-AEB2-E081239EB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6C46E8B9-C41F-4A48-19A6-087BD5499A8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C14262-72AB-6C42-7160-52CB1793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3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i="0" u="none" strike="noStrike" dirty="0">
                <a:solidFill>
                  <a:srgbClr val="1C1D1F"/>
                </a:solidFill>
                <a:effectLst/>
                <a:latin typeface="+mn-lt"/>
              </a:rPr>
              <a:t>Protective Factors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381FE-3A32-68A5-44CE-DB58B8E1C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439" y="1699832"/>
            <a:ext cx="10972800" cy="5121593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Effective coping and problem-solving skills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Reasons for living (for example, family, friends, pets, etc.)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Strong sense of cultural identity 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Support from partners, friends, and family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Feeling connected to others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Feeling connected to community and other social institutions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Availability of consistent and high quality physical and behavioral healthcare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Reduced access to lethal means of suicide among people at risk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Cultural, religious, or moral objections to suicide</a:t>
            </a:r>
          </a:p>
          <a:p>
            <a:pPr marL="0" indent="0" algn="l">
              <a:buNone/>
            </a:pPr>
            <a:endParaRPr lang="en-US" sz="1800" b="0" i="0" u="none" strike="noStrike" dirty="0">
              <a:solidFill>
                <a:srgbClr val="1C1D1F"/>
              </a:solidFill>
              <a:effectLst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96579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821120-EDF2-026A-2179-DDB47B31A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6B8778E-AA41-F803-3889-9635E7E78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7610503B-4571-474F-09A8-9C806C82A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548F8FDB-DBA8-EAB6-F44E-4F33C489EC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354C2E-E0DC-96BC-1497-5080BDA30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3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i="0" u="none" strike="noStrike" dirty="0">
                <a:solidFill>
                  <a:srgbClr val="1C1D1F"/>
                </a:solidFill>
                <a:effectLst/>
                <a:latin typeface="+mn-lt"/>
              </a:rPr>
              <a:t>Be Mindful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94037-8AFB-A61C-4E21-68242244B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993076"/>
            <a:ext cx="8927107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As soon as possible, ensure all proper personnel are contacted.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Do not</a:t>
            </a:r>
            <a:r>
              <a:rPr lang="en-US" dirty="0"/>
              <a:t> gossip or discuss the events with anyone </a:t>
            </a:r>
          </a:p>
          <a:p>
            <a:pPr marL="236538" indent="-236538">
              <a:buNone/>
            </a:pPr>
            <a:r>
              <a:rPr lang="en-US" dirty="0"/>
              <a:t>	other than the proper authorities or chain of command.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r>
              <a:rPr lang="en-US" dirty="0"/>
              <a:t>Secure any individual possessions for safekeeping. 	</a:t>
            </a:r>
          </a:p>
          <a:p>
            <a:pPr marL="0" indent="0">
              <a:buNone/>
            </a:pPr>
            <a:r>
              <a:rPr lang="en-US" sz="3200" b="1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69340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06DF0-E8CA-C89A-D8B4-A35A01F9F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F8962FF-0DEF-C16C-11FD-72EA21481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868B7E85-A113-F2AC-19FC-9FB506201E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5176D6B8-E011-12E1-F8BC-46C389D64C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131BC4-A69E-0D05-26D4-BB4F04913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3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i="0" u="none" strike="noStrike" dirty="0">
                <a:solidFill>
                  <a:srgbClr val="1C1D1F"/>
                </a:solidFill>
                <a:effectLst/>
                <a:latin typeface="+mn-lt"/>
              </a:rPr>
              <a:t>Who to Contact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CF944-25EB-9580-2EA0-8669043A1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993076"/>
            <a:ext cx="8927107" cy="43513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Local police or 911 </a:t>
            </a:r>
          </a:p>
          <a:p>
            <a:pPr>
              <a:lnSpc>
                <a:spcPct val="150000"/>
              </a:lnSpc>
            </a:pPr>
            <a:r>
              <a:rPr lang="en-US" dirty="0"/>
              <a:t>Your post Commander. </a:t>
            </a:r>
          </a:p>
          <a:p>
            <a:pPr>
              <a:lnSpc>
                <a:spcPct val="150000"/>
              </a:lnSpc>
            </a:pPr>
            <a:r>
              <a:rPr lang="en-US" dirty="0"/>
              <a:t>Your post or District Chaplain.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Do not</a:t>
            </a:r>
            <a:r>
              <a:rPr lang="en-US" dirty="0"/>
              <a:t> assume you should call their partner!!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sz="3200" b="1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25488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8669D2-9844-0DBF-465E-C04FE088E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4442587-974E-E403-4ABF-C63B37054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C0F19E8C-6F2B-56D3-5A93-778759F66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3CFCEEBA-8DE8-7776-D061-C020B59062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75D1A9-C126-7D83-774F-A8E51C075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3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i="0" u="none" strike="noStrike" dirty="0">
                <a:solidFill>
                  <a:srgbClr val="1C1D1F"/>
                </a:solidFill>
                <a:effectLst/>
                <a:latin typeface="+mn-lt"/>
              </a:rPr>
              <a:t>Who to Contact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9F05-CD02-D282-7F27-0C357BBC4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993076"/>
            <a:ext cx="8927107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/>
              <a:t>Have a community resource list handy </a:t>
            </a:r>
          </a:p>
          <a:p>
            <a:pPr marL="19177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Police </a:t>
            </a:r>
          </a:p>
          <a:p>
            <a:pPr marL="19177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Temecula PD: 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(951) 696-3000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9177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Murrieta PD: 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(951) 304-2677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9177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Fire: City of Temecula Fire Station 73 - (951) 699-0351</a:t>
            </a:r>
          </a:p>
          <a:p>
            <a:pPr algn="l">
              <a:lnSpc>
                <a:spcPts val="2400"/>
              </a:lnSpc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Hospital: </a:t>
            </a:r>
            <a:r>
              <a:rPr lang="en-US" sz="1800" b="0" i="0" dirty="0">
                <a:solidFill>
                  <a:srgbClr val="1F1F1F"/>
                </a:solidFill>
                <a:effectLst/>
              </a:rPr>
              <a:t>Temecula Valley Hospital – (951) 331-2200</a:t>
            </a:r>
            <a:endParaRPr lang="en-US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Riverside County 24/7 Mental Health Urgent Care</a:t>
            </a:r>
          </a:p>
          <a:p>
            <a:pPr marL="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Perris: 951-349-4195</a:t>
            </a:r>
          </a:p>
          <a:p>
            <a:pPr marL="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Riverside: 951-509-2499</a:t>
            </a:r>
          </a:p>
          <a:p>
            <a:pPr marL="19177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Crisis Lines: </a:t>
            </a:r>
          </a:p>
          <a:p>
            <a:pPr marL="19177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Veteran’s Crisis Line: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1800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988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9177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National Suicide Prevention Line: 800</a:t>
            </a: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273-TALK </a:t>
            </a:r>
          </a:p>
          <a:p>
            <a:pPr marL="191770" marR="3683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		800-273-8255</a:t>
            </a:r>
          </a:p>
        </p:txBody>
      </p:sp>
    </p:spTree>
    <p:extLst>
      <p:ext uri="{BB962C8B-B14F-4D97-AF65-F5344CB8AC3E}">
        <p14:creationId xmlns:p14="http://schemas.microsoft.com/office/powerpoint/2010/main" val="3285991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AADBC4-E9AD-02D2-CA41-8639514FD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50D3FF5-857D-DD39-C013-F91589913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6376E4E-955A-C1B2-0EAA-EBEED7B1F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5AB348A5-D7B6-B11D-73A6-8FA28F5840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AA08DC-28B8-A49C-509C-AAC9FF5E1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3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i="0" u="none" strike="noStrike" dirty="0">
                <a:solidFill>
                  <a:srgbClr val="1C1D1F"/>
                </a:solidFill>
                <a:effectLst/>
                <a:latin typeface="+mn-lt"/>
              </a:rPr>
              <a:t>If the person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C59C4-F837-39CF-E734-5DFA699E1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178" y="2041238"/>
            <a:ext cx="10284193" cy="4418465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50000"/>
              </a:lnSpc>
            </a:pPr>
            <a:r>
              <a:rPr lang="en-US" sz="3900" dirty="0"/>
              <a:t>Has intent </a:t>
            </a:r>
          </a:p>
          <a:p>
            <a:pPr algn="ctr">
              <a:lnSpc>
                <a:spcPct val="150000"/>
              </a:lnSpc>
            </a:pPr>
            <a:r>
              <a:rPr lang="en-US" sz="3900" dirty="0"/>
              <a:t>Has a plan </a:t>
            </a:r>
          </a:p>
          <a:p>
            <a:pPr algn="ctr">
              <a:lnSpc>
                <a:spcPct val="150000"/>
              </a:lnSpc>
            </a:pPr>
            <a:r>
              <a:rPr lang="en-US" sz="3900" dirty="0"/>
              <a:t>Has the means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6200" b="1" dirty="0">
                <a:solidFill>
                  <a:srgbClr val="FF0000"/>
                </a:solidFill>
              </a:rPr>
              <a:t>CALL 911!!!</a:t>
            </a:r>
            <a:endParaRPr lang="en-US" sz="7700" dirty="0"/>
          </a:p>
          <a:p>
            <a:pPr marL="0" indent="0">
              <a:buNone/>
            </a:pPr>
            <a:r>
              <a:rPr lang="en-US" sz="3200" b="1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01358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40B623-031B-9749-9BC3-FEA4DCC9A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7B21F19-4CBA-2EF2-C25B-620A04F15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rown rectangular object with white stripes&#10;&#10;Description automatically generated">
            <a:extLst>
              <a:ext uri="{FF2B5EF4-FFF2-40B4-BE49-F238E27FC236}">
                <a16:creationId xmlns:a16="http://schemas.microsoft.com/office/drawing/2014/main" id="{70C0B240-A684-52B8-5C9A-5D3BC73B4E5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89782" y="0"/>
            <a:ext cx="3825883" cy="6903720"/>
          </a:xfrm>
          <a:prstGeom prst="rect">
            <a:avLst/>
          </a:prstGeom>
        </p:spPr>
      </p:pic>
      <p:sp>
        <p:nvSpPr>
          <p:cNvPr id="18" name="sketchy line">
            <a:extLst>
              <a:ext uri="{FF2B5EF4-FFF2-40B4-BE49-F238E27FC236}">
                <a16:creationId xmlns:a16="http://schemas.microsoft.com/office/drawing/2014/main" id="{9F2967E2-0FAB-4059-F9DF-4607081D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1C77AC7E-F6AD-83EA-39DB-F378DEA8F59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92813F-AFC1-83E9-23FC-47F112C45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1C1D1F"/>
                </a:solidFill>
                <a:latin typeface="+mn-lt"/>
              </a:rPr>
              <a:t>No One Does More For Veterans!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B5265-8ABC-243A-C751-0D5EE26AD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993076"/>
            <a:ext cx="8927107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b="1" i="0" u="none" strike="noStrike" dirty="0">
                <a:solidFill>
                  <a:srgbClr val="1C1D1F"/>
                </a:solidFill>
                <a:effectLst/>
                <a:latin typeface="+mn-lt"/>
              </a:rPr>
              <a:t>QUESTIONS?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4114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35B3DE-A02D-9B87-CAF7-261841114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506BECB-B97A-5709-CD77-7DDFEA164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71BCA04B-4ED3-5962-3F80-303A06733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6A9BDAEB-0554-A30A-4AA3-B913E18C49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754500B-D04F-914E-7C4A-AB155E7DD24B}"/>
              </a:ext>
            </a:extLst>
          </p:cNvPr>
          <p:cNvSpPr txBox="1"/>
          <p:nvPr/>
        </p:nvSpPr>
        <p:spPr>
          <a:xfrm>
            <a:off x="372682" y="590329"/>
            <a:ext cx="1124404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”In 2021, there were on average, 127.2 suicides per day among </a:t>
            </a:r>
          </a:p>
          <a:p>
            <a:r>
              <a:rPr lang="en-US" sz="3200" dirty="0"/>
              <a:t>U.S. adults, including </a:t>
            </a:r>
            <a:r>
              <a:rPr lang="en-US" sz="3200" b="1" dirty="0">
                <a:solidFill>
                  <a:srgbClr val="FF0000"/>
                </a:solidFill>
              </a:rPr>
              <a:t>17.5 per day among Veterans</a:t>
            </a:r>
            <a:r>
              <a:rPr lang="en-US" sz="3200" dirty="0"/>
              <a:t>”</a:t>
            </a:r>
          </a:p>
        </p:txBody>
      </p:sp>
      <p:pic>
        <p:nvPicPr>
          <p:cNvPr id="5" name="Picture 4" descr="A graph with a line&#10;&#10;Description automatically generated">
            <a:extLst>
              <a:ext uri="{FF2B5EF4-FFF2-40B4-BE49-F238E27FC236}">
                <a16:creationId xmlns:a16="http://schemas.microsoft.com/office/drawing/2014/main" id="{279B86B0-7A61-D2E8-B537-C9181814A5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682" y="2066622"/>
            <a:ext cx="8199567" cy="43600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658B12-2EED-F918-4152-8DF999449DEE}"/>
              </a:ext>
            </a:extLst>
          </p:cNvPr>
          <p:cNvSpPr txBox="1"/>
          <p:nvPr/>
        </p:nvSpPr>
        <p:spPr>
          <a:xfrm>
            <a:off x="181175" y="6449500"/>
            <a:ext cx="40357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i="0" u="none" strike="noStrike" dirty="0">
                <a:effectLst/>
                <a:latin typeface="Arial" panose="020B0604020202020204" pitchFamily="34" charset="0"/>
                <a:hlinkClick r:id="rId4"/>
              </a:rPr>
              <a:t>2023 National Veteran Suicide Prevention Annual Report</a:t>
            </a:r>
            <a:endParaRPr lang="en-US" sz="120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02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8808D1-11A4-3DA2-080A-316EDBED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/>
              <a:t>Volunteers as Gatekeepers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5B1D7-C110-FBC1-B0A3-F8647EEDE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542" y="2217540"/>
            <a:ext cx="8656173" cy="4122751"/>
          </a:xfrm>
        </p:spPr>
        <p:txBody>
          <a:bodyPr anchor="t"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200" dirty="0"/>
              <a:t>A </a:t>
            </a:r>
            <a:r>
              <a:rPr lang="en-US" sz="2200" b="0" i="0" dirty="0">
                <a:effectLst/>
              </a:rPr>
              <a:t>gatekeeper is usually the first person who can recognize a crisis, and the warning signs, that someone may be contemplating suicide.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2200" b="0" i="0" dirty="0">
              <a:effectLst/>
            </a:endParaRPr>
          </a:p>
          <a:p>
            <a:pPr marL="0" indent="0" algn="ctr">
              <a:buNone/>
            </a:pPr>
            <a:r>
              <a:rPr lang="en-US" sz="2200" dirty="0"/>
              <a:t>Y</a:t>
            </a:r>
            <a:r>
              <a:rPr lang="en-US" sz="2200" b="0" i="0" dirty="0">
                <a:effectLst/>
              </a:rPr>
              <a:t>ou are the eyes &amp; ears of your post!</a:t>
            </a:r>
          </a:p>
          <a:p>
            <a:pPr marL="0" indent="0" algn="ctr">
              <a:buNone/>
            </a:pPr>
            <a:r>
              <a:rPr lang="en-US" sz="2200" b="0" i="0" dirty="0">
                <a:effectLst/>
              </a:rPr>
              <a:t>You will likely be the first person a Veteran will engage with,</a:t>
            </a:r>
          </a:p>
          <a:p>
            <a:pPr marL="0" indent="0" algn="ctr">
              <a:buNone/>
            </a:pPr>
            <a:r>
              <a:rPr lang="en-US" sz="2200" b="0" i="0" dirty="0">
                <a:effectLst/>
              </a:rPr>
              <a:t>upon entering your post. </a:t>
            </a:r>
            <a:endParaRPr lang="en-US" sz="2200" dirty="0"/>
          </a:p>
          <a:p>
            <a:pPr marL="0" indent="0" algn="ctr">
              <a:lnSpc>
                <a:spcPct val="150000"/>
              </a:lnSpc>
              <a:buNone/>
            </a:pPr>
            <a:endParaRPr lang="en-US" sz="2200" b="0" i="0" dirty="0">
              <a:effectLst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200" b="0" i="0" dirty="0">
                <a:effectLst/>
              </a:rPr>
              <a:t>Gatekeepers can be anyone, but VFW Volunteers are uniquely positioned to recognize Veterans at risk of suicide.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2200" dirty="0"/>
          </a:p>
        </p:txBody>
      </p:sp>
      <p:pic>
        <p:nvPicPr>
          <p:cNvPr id="5" name="Picture 4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1E390E2B-7AD8-7910-7938-042892E5619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74" r="1322" b="2"/>
          <a:stretch/>
        </p:blipFill>
        <p:spPr>
          <a:xfrm>
            <a:off x="8869680" y="3335095"/>
            <a:ext cx="2747041" cy="2855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892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BC676A-CA56-7CC3-2F8B-4C12B85F1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Efforts to reduce suicide</a:t>
            </a:r>
            <a:endParaRPr lang="en-US" sz="5400" dirty="0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6B6F1-1CF1-3EB0-7038-1176A3406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420370" marR="36830">
              <a:spcBef>
                <a:spcPts val="0"/>
              </a:spcBef>
              <a:spcAft>
                <a:spcPts val="800"/>
              </a:spcAft>
            </a:pPr>
            <a:r>
              <a:rPr lang="en-US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Prevention </a:t>
            </a: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Broad-based efforts to reduce suicide, typically by letting people know that help exists and can be accessed </a:t>
            </a:r>
          </a:p>
          <a:p>
            <a:pPr marL="191770" marR="3683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20370" marR="36830">
              <a:spcBef>
                <a:spcPts val="0"/>
              </a:spcBef>
              <a:spcAft>
                <a:spcPts val="800"/>
              </a:spcAft>
            </a:pPr>
            <a:r>
              <a:rPr lang="en-US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Assessment </a:t>
            </a: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Evaluating risk for someone who presents for mental health care </a:t>
            </a:r>
          </a:p>
          <a:p>
            <a:pPr marL="191770" marR="3683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20370" marR="36830">
              <a:spcBef>
                <a:spcPts val="0"/>
              </a:spcBef>
              <a:spcAft>
                <a:spcPts val="800"/>
              </a:spcAft>
            </a:pPr>
            <a:r>
              <a:rPr lang="en-US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Intervention </a:t>
            </a: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Addressing specific risk when it is known to exist</a:t>
            </a:r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7D5339D4-E391-AC9D-084D-E2DD3DCE60D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758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1261D-556B-B39C-4844-53976F893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0C516C3-28B3-5F17-6CF8-5FB755E0D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CC7789C2-2CB6-CAAB-B561-2E868386F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2452ECBE-D82B-306A-0898-FB0000582EC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3E440AE-8BCB-A446-6994-7E1AD5714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3"/>
            <a:ext cx="10515600" cy="1325563"/>
          </a:xfrm>
        </p:spPr>
        <p:txBody>
          <a:bodyPr>
            <a:noAutofit/>
          </a:bodyPr>
          <a:lstStyle/>
          <a:p>
            <a:br>
              <a:rPr lang="en-US" sz="4800" dirty="0">
                <a:latin typeface="+mn-lt"/>
              </a:rPr>
            </a:br>
            <a:r>
              <a:rPr lang="en-US" sz="4800" b="1" i="0" u="none" strike="noStrike" dirty="0">
                <a:solidFill>
                  <a:srgbClr val="1C1D1F"/>
                </a:solidFill>
                <a:effectLst/>
                <a:latin typeface="+mn-lt"/>
              </a:rPr>
              <a:t>Risk Factors</a:t>
            </a:r>
            <a:br>
              <a:rPr lang="en-US" sz="4800" b="0" i="0" u="none" strike="noStrike" dirty="0">
                <a:solidFill>
                  <a:srgbClr val="1C1D1F"/>
                </a:solidFill>
                <a:effectLst/>
                <a:latin typeface="+mn-lt"/>
              </a:rPr>
            </a:br>
            <a:endParaRPr lang="en-US" sz="4800" dirty="0">
              <a:latin typeface="+mn-lt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CC52D1F-94EE-9DDC-C9F6-CDA52EBE9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702" y="3335093"/>
            <a:ext cx="5101698" cy="215284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b="1" dirty="0"/>
              <a:t>ACUTE HOPELESSNESS</a:t>
            </a:r>
          </a:p>
          <a:p>
            <a:pPr>
              <a:lnSpc>
                <a:spcPct val="160000"/>
              </a:lnSpc>
            </a:pPr>
            <a:r>
              <a:rPr lang="en-US" b="1" dirty="0"/>
              <a:t>LACK OF CONTROL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0095C0-A3F5-10AE-FACB-D14737919782}"/>
              </a:ext>
            </a:extLst>
          </p:cNvPr>
          <p:cNvSpPr txBox="1"/>
          <p:nvPr/>
        </p:nvSpPr>
        <p:spPr>
          <a:xfrm>
            <a:off x="572493" y="1994860"/>
            <a:ext cx="7811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There are many risk factors that may lead someone to thinking about suicide. </a:t>
            </a:r>
          </a:p>
          <a:p>
            <a:r>
              <a:rPr lang="en-US" dirty="0"/>
              <a:t>All of them lead to core feelings of </a:t>
            </a:r>
          </a:p>
        </p:txBody>
      </p:sp>
    </p:spTree>
    <p:extLst>
      <p:ext uri="{BB962C8B-B14F-4D97-AF65-F5344CB8AC3E}">
        <p14:creationId xmlns:p14="http://schemas.microsoft.com/office/powerpoint/2010/main" val="672991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897670-560B-EFA5-39FE-74A1EF1CD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8D82667-70CE-514C-5293-0B4B97175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6C730170-D412-F86D-961F-25E0581B9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D31E4DB5-6579-4973-B0A9-A308754917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B787249-2FCF-EC1A-EAE5-7EAFFB120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3"/>
            <a:ext cx="10515600" cy="1325563"/>
          </a:xfrm>
        </p:spPr>
        <p:txBody>
          <a:bodyPr>
            <a:noAutofit/>
          </a:bodyPr>
          <a:lstStyle/>
          <a:p>
            <a:br>
              <a:rPr lang="en-US" sz="4800" dirty="0">
                <a:latin typeface="+mn-lt"/>
              </a:rPr>
            </a:br>
            <a:r>
              <a:rPr lang="en-US" sz="4800" b="1" i="0" u="none" strike="noStrike" dirty="0">
                <a:solidFill>
                  <a:srgbClr val="1C1D1F"/>
                </a:solidFill>
                <a:effectLst/>
                <a:latin typeface="+mn-lt"/>
              </a:rPr>
              <a:t>Risk Factors</a:t>
            </a:r>
            <a:br>
              <a:rPr lang="en-US" sz="4800" b="0" i="0" u="none" strike="noStrike" dirty="0">
                <a:solidFill>
                  <a:srgbClr val="1C1D1F"/>
                </a:solidFill>
                <a:effectLst/>
                <a:latin typeface="+mn-lt"/>
              </a:rPr>
            </a:br>
            <a:endParaRPr lang="en-US" sz="4800" dirty="0">
              <a:latin typeface="+mn-lt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2373ECB-0A28-BBC6-92E6-C4B461676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993076"/>
            <a:ext cx="10515600" cy="43513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Community violence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Historical trauma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Discrimination</a:t>
            </a:r>
          </a:p>
          <a:p>
            <a:pPr>
              <a:lnSpc>
                <a:spcPct val="150000"/>
              </a:lnSpc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Violence victimization and/or perpetration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Stigma associated with help-seeking and mental illness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Easy access to lethal means of suicide among people at risk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1C1D1F"/>
                </a:solidFill>
                <a:effectLst/>
              </a:rPr>
              <a:t>Unsafe media portrayals of suicide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33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2E419E-9849-EC04-D955-8E35B367A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5A18640-3A69-40C6-786E-2050CC5EB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B18CE242-6246-0D45-72A4-949D2478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3D64DB6D-CEB8-5F34-9DAE-CADF4D8EFB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0B8B78A0-7B3A-F5D4-0D3A-DE04CCCF5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2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Warning Signs of Suicide</a:t>
            </a:r>
            <a:endParaRPr lang="en-US" sz="5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2D1771-6433-A07C-391C-FB243F7A69F5}"/>
              </a:ext>
            </a:extLst>
          </p:cNvPr>
          <p:cNvSpPr txBox="1"/>
          <p:nvPr/>
        </p:nvSpPr>
        <p:spPr>
          <a:xfrm>
            <a:off x="305526" y="2535953"/>
            <a:ext cx="3860800" cy="2863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Talking about wanting to die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Looking for a way to kill oneself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Talking about feeling hopeless or having no purpose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Talking about feeling trapped or in unbearable pain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Talking about being a burden to others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7C1E62-582D-CA6F-6761-5488F1679F74}"/>
              </a:ext>
            </a:extLst>
          </p:cNvPr>
          <p:cNvSpPr txBox="1"/>
          <p:nvPr/>
        </p:nvSpPr>
        <p:spPr>
          <a:xfrm>
            <a:off x="4471852" y="2524209"/>
            <a:ext cx="4397828" cy="2669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Acting anxious, agitated, or recklessly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Sleeping too little or too much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Withdrawing or feeling isolated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Showing rage or talking about seeking revenge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Displaying extreme mood swings</a:t>
            </a:r>
          </a:p>
          <a:p>
            <a:pPr marL="342900" marR="3683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Increasing the use of alcohol or drugs</a:t>
            </a:r>
          </a:p>
        </p:txBody>
      </p:sp>
    </p:spTree>
    <p:extLst>
      <p:ext uri="{BB962C8B-B14F-4D97-AF65-F5344CB8AC3E}">
        <p14:creationId xmlns:p14="http://schemas.microsoft.com/office/powerpoint/2010/main" val="3496508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781705-B559-55F9-CD43-F338D15F7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1D706A3-E802-DA0D-5041-946AD4B91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F5CB69EE-67E9-F9C5-4BE8-C0849FCA2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E347FB5A-EBDA-319A-E8E3-F441C59FCC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CFBC2E6C-C202-2055-0CCA-A0735D0CB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667512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Invitations</a:t>
            </a:r>
            <a:endParaRPr lang="en-US" sz="5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E8CE27-176B-CBF9-49C9-F89AA14C11A4}"/>
              </a:ext>
            </a:extLst>
          </p:cNvPr>
          <p:cNvSpPr txBox="1"/>
          <p:nvPr/>
        </p:nvSpPr>
        <p:spPr>
          <a:xfrm>
            <a:off x="342538" y="3843270"/>
            <a:ext cx="3860800" cy="2772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Giving things away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Extreme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behavior changes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Decreased hygiene habits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Weight changes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Increased complaining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Withdrawal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8B33BB-B277-C293-A725-55C9213A86CE}"/>
              </a:ext>
            </a:extLst>
          </p:cNvPr>
          <p:cNvSpPr txBox="1"/>
          <p:nvPr/>
        </p:nvSpPr>
        <p:spPr>
          <a:xfrm>
            <a:off x="4471852" y="3843270"/>
            <a:ext cx="4397828" cy="1974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“Nothing matters anymore.”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“Now I understand why … did it.”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Hopelessness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Stressful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life events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Feelings of extreme loss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39FE7A-C323-A504-7E32-5CA9CE3001FE}"/>
              </a:ext>
            </a:extLst>
          </p:cNvPr>
          <p:cNvSpPr txBox="1"/>
          <p:nvPr/>
        </p:nvSpPr>
        <p:spPr>
          <a:xfrm>
            <a:off x="572493" y="1853870"/>
            <a:ext cx="1080670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Verbal, Physical, Behavioral or Emotional signs of distress that invite help</a:t>
            </a:r>
          </a:p>
          <a:p>
            <a:endParaRPr lang="en-US" sz="2400" dirty="0"/>
          </a:p>
          <a:p>
            <a:pPr algn="ctr"/>
            <a:r>
              <a:rPr lang="en-US" sz="2800" b="1" dirty="0">
                <a:solidFill>
                  <a:srgbClr val="FF0000"/>
                </a:solidFill>
              </a:rPr>
              <a:t>FOLLOW YOUR GUT!!!</a:t>
            </a:r>
          </a:p>
        </p:txBody>
      </p:sp>
    </p:spTree>
    <p:extLst>
      <p:ext uri="{BB962C8B-B14F-4D97-AF65-F5344CB8AC3E}">
        <p14:creationId xmlns:p14="http://schemas.microsoft.com/office/powerpoint/2010/main" val="1519227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FDA0AA-785E-13F4-9187-BA5DE2ED4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452685C-B01A-8CD7-ADB6-722A7E2F19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4E15492D-020B-9670-FE5D-4B331E91E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d and yellow cross with a blue emblem&#10;&#10;Description automatically generated">
            <a:extLst>
              <a:ext uri="{FF2B5EF4-FFF2-40B4-BE49-F238E27FC236}">
                <a16:creationId xmlns:a16="http://schemas.microsoft.com/office/drawing/2014/main" id="{F91986A2-7460-ADC1-C1A4-00DC21E099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74" r="1322" b="2"/>
          <a:stretch/>
        </p:blipFill>
        <p:spPr>
          <a:xfrm>
            <a:off x="8869680" y="3335093"/>
            <a:ext cx="2747042" cy="285539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3A9773C-99DC-1000-06E4-0B7CEFE4F934}"/>
              </a:ext>
            </a:extLst>
          </p:cNvPr>
          <p:cNvSpPr txBox="1">
            <a:spLocks/>
          </p:cNvSpPr>
          <p:nvPr/>
        </p:nvSpPr>
        <p:spPr>
          <a:xfrm>
            <a:off x="550430" y="6675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to Do</a:t>
            </a:r>
            <a:endParaRPr lang="en-US" sz="5400" b="1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079C7CC-0BCE-D751-A87C-0FB384276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934" y="1993076"/>
            <a:ext cx="9711267" cy="3721364"/>
          </a:xfrm>
        </p:spPr>
        <p:txBody>
          <a:bodyPr>
            <a:normAutofit/>
          </a:bodyPr>
          <a:lstStyle/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not leave the person alone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Remove any lethal means (firearms, alcohol, drugs, or sharp objects that could be used in a suicide attempt)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the Veteran Suicide and Crisis Lifeline by dialing 988, press 1</a:t>
            </a: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3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911 – situationally, let the individual know</a:t>
            </a:r>
            <a:endParaRPr lang="en-US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3683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3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 able, </a:t>
            </a:r>
            <a:r>
              <a:rPr lang="en-US" sz="23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en-US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 the person to an emergency room, or seek help from </a:t>
            </a:r>
          </a:p>
          <a:p>
            <a:pPr marL="0" marR="3683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3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medical or mental health professional</a:t>
            </a:r>
          </a:p>
          <a:p>
            <a:pPr marL="0" marR="3683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US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D22ED8-877C-152B-84A9-C6FDA720E872}"/>
              </a:ext>
            </a:extLst>
          </p:cNvPr>
          <p:cNvSpPr txBox="1"/>
          <p:nvPr/>
        </p:nvSpPr>
        <p:spPr>
          <a:xfrm>
            <a:off x="3713390" y="5714440"/>
            <a:ext cx="35006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SAFETY FIRST!</a:t>
            </a:r>
          </a:p>
        </p:txBody>
      </p:sp>
    </p:spTree>
    <p:extLst>
      <p:ext uri="{BB962C8B-B14F-4D97-AF65-F5344CB8AC3E}">
        <p14:creationId xmlns:p14="http://schemas.microsoft.com/office/powerpoint/2010/main" val="859470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5049</TotalTime>
  <Words>1098</Words>
  <Application>Microsoft Macintosh PowerPoint</Application>
  <PresentationFormat>Widescreen</PresentationFormat>
  <Paragraphs>164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Symbol</vt:lpstr>
      <vt:lpstr>Office Theme</vt:lpstr>
      <vt:lpstr>PowerPoint Presentation</vt:lpstr>
      <vt:lpstr>PowerPoint Presentation</vt:lpstr>
      <vt:lpstr>Volunteers as Gatekeepers</vt:lpstr>
      <vt:lpstr>Efforts to reduce suicide</vt:lpstr>
      <vt:lpstr> Risk Factors </vt:lpstr>
      <vt:lpstr> Risk Factors </vt:lpstr>
      <vt:lpstr>Warning Signs of Suicide</vt:lpstr>
      <vt:lpstr>Invitations</vt:lpstr>
      <vt:lpstr>PowerPoint Presentation</vt:lpstr>
      <vt:lpstr>Be Direct</vt:lpstr>
      <vt:lpstr>PowerPoint Presentation</vt:lpstr>
      <vt:lpstr>PowerPoint Presentation</vt:lpstr>
      <vt:lpstr>Protective Factors</vt:lpstr>
      <vt:lpstr>Be Mindful</vt:lpstr>
      <vt:lpstr>Who to Contact</vt:lpstr>
      <vt:lpstr>Who to Contact</vt:lpstr>
      <vt:lpstr>If the person</vt:lpstr>
      <vt:lpstr>No One Does More For Veterans!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Alvarez</dc:creator>
  <cp:lastModifiedBy>Amy Alvarez</cp:lastModifiedBy>
  <cp:revision>8</cp:revision>
  <cp:lastPrinted>2024-11-06T18:38:01Z</cp:lastPrinted>
  <dcterms:created xsi:type="dcterms:W3CDTF">2024-10-04T15:37:31Z</dcterms:created>
  <dcterms:modified xsi:type="dcterms:W3CDTF">2024-11-06T18:38:07Z</dcterms:modified>
</cp:coreProperties>
</file>