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01" autoAdjust="0"/>
  </p:normalViewPr>
  <p:slideViewPr>
    <p:cSldViewPr snapToGrid="0" snapToObjects="1">
      <p:cViewPr varScale="1">
        <p:scale>
          <a:sx n="70" d="100"/>
          <a:sy n="70" d="100"/>
        </p:scale>
        <p:origin x="1810" y="58"/>
      </p:cViewPr>
      <p:guideLst>
        <p:guide orient="horz" pos="2160"/>
        <p:guide pos="2880"/>
      </p:guideLst>
    </p:cSldViewPr>
  </p:slideViewPr>
  <p:outlineViewPr>
    <p:cViewPr>
      <p:scale>
        <a:sx n="33" d="100"/>
        <a:sy n="33" d="100"/>
      </p:scale>
      <p:origin x="0" y="-4354"/>
    </p:cViewPr>
  </p:outlineViewPr>
  <p:notesTextViewPr>
    <p:cViewPr>
      <p:scale>
        <a:sx n="100" d="100"/>
        <a:sy n="100" d="100"/>
      </p:scale>
      <p:origin x="0" y="0"/>
    </p:cViewPr>
  </p:notesTextViewPr>
  <p:notesViewPr>
    <p:cSldViewPr snapToGrid="0" snapToObjects="1">
      <p:cViewPr>
        <p:scale>
          <a:sx n="100" d="100"/>
          <a:sy n="100" d="100"/>
        </p:scale>
        <p:origin x="2400" y="-19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0BB21-55C2-43F7-A7CE-7820E7CCA86F}" type="datetimeFigureOut">
              <a:rPr lang="en-US" smtClean="0"/>
              <a:t>4/13/2026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CAF53-0AAB-409F-92E2-378864F874CD}" type="slidenum">
              <a:rPr lang="en-US" smtClean="0"/>
              <a:t>‹#›</a:t>
            </a:fld>
            <a:endParaRPr lang="en-US"/>
          </a:p>
        </p:txBody>
      </p:sp>
    </p:spTree>
    <p:extLst>
      <p:ext uri="{BB962C8B-B14F-4D97-AF65-F5344CB8AC3E}">
        <p14:creationId xmlns:p14="http://schemas.microsoft.com/office/powerpoint/2010/main" val="235483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ECAF53-0AAB-409F-92E2-378864F874CD}" type="slidenum">
              <a:rPr lang="en-US" smtClean="0"/>
              <a:t>4</a:t>
            </a:fld>
            <a:endParaRPr lang="en-US"/>
          </a:p>
        </p:txBody>
      </p:sp>
    </p:spTree>
    <p:extLst>
      <p:ext uri="{BB962C8B-B14F-4D97-AF65-F5344CB8AC3E}">
        <p14:creationId xmlns:p14="http://schemas.microsoft.com/office/powerpoint/2010/main" val="408505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elevator speech…“I serve as a VFW Chaplain. That means I’m there for veterans and their families—especially in the moments that aren’t always easy to talk about. Sometimes it’s prayer, sometimes it’s just listening, and sometimes it’s helping connect folks to the right support when they need it most. I work alongside our community and the VA to make sure no one feels like they’ve got to carry things alone.”</a:t>
            </a:r>
          </a:p>
        </p:txBody>
      </p:sp>
      <p:sp>
        <p:nvSpPr>
          <p:cNvPr id="4" name="Slide Number Placeholder 3"/>
          <p:cNvSpPr>
            <a:spLocks noGrp="1"/>
          </p:cNvSpPr>
          <p:nvPr>
            <p:ph type="sldNum" sz="quarter" idx="5"/>
          </p:nvPr>
        </p:nvSpPr>
        <p:spPr/>
        <p:txBody>
          <a:bodyPr/>
          <a:lstStyle/>
          <a:p>
            <a:fld id="{ABECAF53-0AAB-409F-92E2-378864F874CD}" type="slidenum">
              <a:rPr lang="en-US" smtClean="0"/>
              <a:t>5</a:t>
            </a:fld>
            <a:endParaRPr lang="en-US"/>
          </a:p>
        </p:txBody>
      </p:sp>
    </p:spTree>
    <p:extLst>
      <p:ext uri="{BB962C8B-B14F-4D97-AF65-F5344CB8AC3E}">
        <p14:creationId xmlns:p14="http://schemas.microsoft.com/office/powerpoint/2010/main" val="263850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070"/>
            <a:ext cx="8229600" cy="1143000"/>
          </a:xfrm>
        </p:spPr>
        <p:txBody>
          <a:bodyPr>
            <a:normAutofit/>
          </a:bodyPr>
          <a:lstStyle/>
          <a:p>
            <a:r>
              <a:rPr b="1" dirty="0">
                <a:solidFill>
                  <a:schemeClr val="accent2"/>
                </a:solidFill>
              </a:rPr>
              <a:t>VFW Chaplain Networking</a:t>
            </a:r>
            <a:br>
              <a:rPr lang="en-US" b="1" dirty="0">
                <a:solidFill>
                  <a:schemeClr val="accent2"/>
                </a:solidFill>
              </a:rPr>
            </a:br>
            <a:r>
              <a:rPr lang="en-US" sz="2000" b="1" dirty="0"/>
              <a:t>Presented by VFW National Chaplain Darren Atkins</a:t>
            </a:r>
            <a:endParaRPr sz="2000" b="1" dirty="0"/>
          </a:p>
        </p:txBody>
      </p:sp>
      <p:sp>
        <p:nvSpPr>
          <p:cNvPr id="3" name="Content Placeholder 2"/>
          <p:cNvSpPr>
            <a:spLocks noGrp="1"/>
          </p:cNvSpPr>
          <p:nvPr>
            <p:ph idx="1"/>
          </p:nvPr>
        </p:nvSpPr>
        <p:spPr>
          <a:xfrm>
            <a:off x="457200" y="3866925"/>
            <a:ext cx="8229600" cy="2218189"/>
          </a:xfrm>
        </p:spPr>
        <p:txBody>
          <a:bodyPr>
            <a:normAutofit/>
          </a:bodyPr>
          <a:lstStyle/>
          <a:p>
            <a:r>
              <a:rPr b="1" dirty="0">
                <a:solidFill>
                  <a:schemeClr val="accent2"/>
                </a:solidFill>
              </a:rPr>
              <a:t>Purpose: </a:t>
            </a:r>
            <a:r>
              <a:rPr dirty="0"/>
              <a:t>Build relationships to support veterans and families.</a:t>
            </a:r>
          </a:p>
          <a:p>
            <a:r>
              <a:rPr b="1" dirty="0">
                <a:solidFill>
                  <a:schemeClr val="accent2"/>
                </a:solidFill>
              </a:rPr>
              <a:t>Focus:</a:t>
            </a:r>
            <a:r>
              <a:rPr dirty="0">
                <a:solidFill>
                  <a:schemeClr val="accent2"/>
                </a:solidFill>
              </a:rPr>
              <a:t> </a:t>
            </a:r>
            <a:r>
              <a:rPr dirty="0"/>
              <a:t>Referrals, resources, coordinated care, mutual support.</a:t>
            </a:r>
          </a:p>
        </p:txBody>
      </p:sp>
      <p:pic>
        <p:nvPicPr>
          <p:cNvPr id="5" name="Picture 4">
            <a:extLst>
              <a:ext uri="{FF2B5EF4-FFF2-40B4-BE49-F238E27FC236}">
                <a16:creationId xmlns:a16="http://schemas.microsoft.com/office/drawing/2014/main" id="{5FD32C6D-CEB3-62D5-F1DF-2A5A50FE198F}"/>
              </a:ext>
            </a:extLst>
          </p:cNvPr>
          <p:cNvPicPr>
            <a:picLocks noChangeAspect="1"/>
          </p:cNvPicPr>
          <p:nvPr/>
        </p:nvPicPr>
        <p:blipFill>
          <a:blip r:embed="rId2"/>
          <a:stretch>
            <a:fillRect/>
          </a:stretch>
        </p:blipFill>
        <p:spPr>
          <a:xfrm>
            <a:off x="3369781" y="165782"/>
            <a:ext cx="2404437" cy="24044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81"/>
            <a:ext cx="8229600" cy="1143000"/>
          </a:xfrm>
        </p:spPr>
        <p:txBody>
          <a:bodyPr/>
          <a:lstStyle/>
          <a:p>
            <a:r>
              <a:rPr b="1" dirty="0">
                <a:solidFill>
                  <a:schemeClr val="tx2"/>
                </a:solidFill>
              </a:rPr>
              <a:t>Why Networking Matters</a:t>
            </a:r>
          </a:p>
        </p:txBody>
      </p:sp>
      <p:sp>
        <p:nvSpPr>
          <p:cNvPr id="3" name="Content Placeholder 2"/>
          <p:cNvSpPr>
            <a:spLocks noGrp="1"/>
          </p:cNvSpPr>
          <p:nvPr>
            <p:ph idx="1"/>
          </p:nvPr>
        </p:nvSpPr>
        <p:spPr>
          <a:xfrm>
            <a:off x="4922756" y="1281874"/>
            <a:ext cx="3886200" cy="5301487"/>
          </a:xfrm>
        </p:spPr>
        <p:txBody>
          <a:bodyPr>
            <a:normAutofit/>
          </a:bodyPr>
          <a:lstStyle/>
          <a:p>
            <a:pPr marL="0" indent="0">
              <a:buNone/>
            </a:pPr>
            <a:r>
              <a:rPr dirty="0"/>
              <a:t>• Improves referrals</a:t>
            </a:r>
          </a:p>
          <a:p>
            <a:pPr marL="0" indent="0">
              <a:buNone/>
            </a:pPr>
            <a:r>
              <a:rPr dirty="0"/>
              <a:t>• Enhances crisis response</a:t>
            </a:r>
          </a:p>
          <a:p>
            <a:pPr marL="0" indent="0">
              <a:buNone/>
            </a:pPr>
            <a:r>
              <a:rPr dirty="0"/>
              <a:t>• Expands access to resources</a:t>
            </a:r>
          </a:p>
          <a:p>
            <a:pPr marL="0" indent="0">
              <a:buNone/>
            </a:pPr>
            <a:r>
              <a:rPr dirty="0"/>
              <a:t>• Builds peer support</a:t>
            </a:r>
          </a:p>
          <a:p>
            <a:pPr marL="0" indent="0">
              <a:buNone/>
            </a:pPr>
            <a:r>
              <a:rPr dirty="0"/>
              <a:t>• Strengthens community care</a:t>
            </a:r>
          </a:p>
        </p:txBody>
      </p:sp>
      <p:pic>
        <p:nvPicPr>
          <p:cNvPr id="5" name="Picture 4">
            <a:extLst>
              <a:ext uri="{FF2B5EF4-FFF2-40B4-BE49-F238E27FC236}">
                <a16:creationId xmlns:a16="http://schemas.microsoft.com/office/drawing/2014/main" id="{890EB2DF-DF9B-9207-AF6F-D694D2032178}"/>
              </a:ext>
            </a:extLst>
          </p:cNvPr>
          <p:cNvPicPr>
            <a:picLocks noChangeAspect="1"/>
          </p:cNvPicPr>
          <p:nvPr/>
        </p:nvPicPr>
        <p:blipFill>
          <a:blip r:embed="rId2"/>
          <a:stretch>
            <a:fillRect/>
          </a:stretch>
        </p:blipFill>
        <p:spPr>
          <a:xfrm>
            <a:off x="457200" y="1281875"/>
            <a:ext cx="4099088" cy="53014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chemeClr val="tx2"/>
                </a:solidFill>
              </a:rPr>
              <a:t>Key Partners</a:t>
            </a:r>
          </a:p>
        </p:txBody>
      </p:sp>
      <p:sp>
        <p:nvSpPr>
          <p:cNvPr id="3" name="Content Placeholder 2"/>
          <p:cNvSpPr>
            <a:spLocks noGrp="1"/>
          </p:cNvSpPr>
          <p:nvPr>
            <p:ph idx="1"/>
          </p:nvPr>
        </p:nvSpPr>
        <p:spPr>
          <a:xfrm>
            <a:off x="337457" y="1417638"/>
            <a:ext cx="4376057" cy="4927746"/>
          </a:xfrm>
        </p:spPr>
        <p:txBody>
          <a:bodyPr>
            <a:normAutofit lnSpcReduction="10000"/>
          </a:bodyPr>
          <a:lstStyle/>
          <a:p>
            <a:pPr marL="0" indent="0">
              <a:buNone/>
            </a:pPr>
            <a:r>
              <a:rPr dirty="0"/>
              <a:t>• VA &amp; Vet Centers</a:t>
            </a:r>
          </a:p>
          <a:p>
            <a:pPr marL="0" indent="0">
              <a:buNone/>
            </a:pPr>
            <a:r>
              <a:rPr dirty="0"/>
              <a:t>• County Veteran Service Officers</a:t>
            </a:r>
          </a:p>
          <a:p>
            <a:pPr marL="0" indent="0">
              <a:buNone/>
            </a:pPr>
            <a:r>
              <a:rPr dirty="0"/>
              <a:t>• Hospitals &amp; Hospice</a:t>
            </a:r>
          </a:p>
          <a:p>
            <a:pPr marL="0" indent="0">
              <a:buNone/>
            </a:pPr>
            <a:r>
              <a:rPr dirty="0"/>
              <a:t>• Mental health providers</a:t>
            </a:r>
          </a:p>
          <a:p>
            <a:pPr marL="0" indent="0">
              <a:buNone/>
            </a:pPr>
            <a:r>
              <a:rPr dirty="0"/>
              <a:t>• Clergy &amp; nonprofits</a:t>
            </a:r>
          </a:p>
          <a:p>
            <a:pPr marL="0" indent="0">
              <a:buNone/>
            </a:pPr>
            <a:r>
              <a:rPr dirty="0"/>
              <a:t>• Law enforcement peer programs</a:t>
            </a:r>
          </a:p>
        </p:txBody>
      </p:sp>
      <p:pic>
        <p:nvPicPr>
          <p:cNvPr id="5" name="Picture 4">
            <a:extLst>
              <a:ext uri="{FF2B5EF4-FFF2-40B4-BE49-F238E27FC236}">
                <a16:creationId xmlns:a16="http://schemas.microsoft.com/office/drawing/2014/main" id="{D6E6E888-5CF3-81C7-6AF4-DC92A5AF9C46}"/>
              </a:ext>
            </a:extLst>
          </p:cNvPr>
          <p:cNvPicPr>
            <a:picLocks noChangeAspect="1"/>
          </p:cNvPicPr>
          <p:nvPr/>
        </p:nvPicPr>
        <p:blipFill>
          <a:blip r:embed="rId2"/>
          <a:stretch>
            <a:fillRect/>
          </a:stretch>
        </p:blipFill>
        <p:spPr>
          <a:xfrm>
            <a:off x="4876688" y="1417639"/>
            <a:ext cx="3810112" cy="49277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chemeClr val="tx2"/>
                </a:solidFill>
              </a:rPr>
              <a:t>Building Your Network</a:t>
            </a:r>
          </a:p>
        </p:txBody>
      </p:sp>
      <p:sp>
        <p:nvSpPr>
          <p:cNvPr id="3" name="Content Placeholder 2"/>
          <p:cNvSpPr>
            <a:spLocks noGrp="1"/>
          </p:cNvSpPr>
          <p:nvPr>
            <p:ph idx="1"/>
          </p:nvPr>
        </p:nvSpPr>
        <p:spPr>
          <a:xfrm>
            <a:off x="576944" y="1529895"/>
            <a:ext cx="4474028" cy="2541362"/>
          </a:xfrm>
        </p:spPr>
        <p:txBody>
          <a:bodyPr/>
          <a:lstStyle/>
          <a:p>
            <a:pPr marL="0" indent="0">
              <a:buNone/>
            </a:pPr>
            <a:r>
              <a:rPr dirty="0"/>
              <a:t>• Take initiative</a:t>
            </a:r>
          </a:p>
          <a:p>
            <a:pPr marL="0" indent="0">
              <a:buNone/>
            </a:pPr>
            <a:r>
              <a:rPr dirty="0"/>
              <a:t>• Introduce yourself</a:t>
            </a:r>
          </a:p>
          <a:p>
            <a:pPr marL="0" indent="0">
              <a:buNone/>
            </a:pPr>
            <a:r>
              <a:rPr dirty="0"/>
              <a:t>• Build rapport</a:t>
            </a:r>
          </a:p>
          <a:p>
            <a:pPr marL="0" indent="0">
              <a:buNone/>
            </a:pPr>
            <a:r>
              <a:rPr dirty="0"/>
              <a:t>• Maintain relationships</a:t>
            </a:r>
          </a:p>
        </p:txBody>
      </p:sp>
      <p:pic>
        <p:nvPicPr>
          <p:cNvPr id="5" name="Picture 4">
            <a:extLst>
              <a:ext uri="{FF2B5EF4-FFF2-40B4-BE49-F238E27FC236}">
                <a16:creationId xmlns:a16="http://schemas.microsoft.com/office/drawing/2014/main" id="{DE8C2B62-27E1-DB88-4885-45428F6CC944}"/>
              </a:ext>
            </a:extLst>
          </p:cNvPr>
          <p:cNvPicPr>
            <a:picLocks noChangeAspect="1"/>
          </p:cNvPicPr>
          <p:nvPr/>
        </p:nvPicPr>
        <p:blipFill>
          <a:blip r:embed="rId3"/>
          <a:stretch>
            <a:fillRect/>
          </a:stretch>
        </p:blipFill>
        <p:spPr>
          <a:xfrm>
            <a:off x="5048838" y="1529895"/>
            <a:ext cx="3518218" cy="45502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solidFill>
                  <a:schemeClr val="tx2"/>
                </a:solidFill>
              </a:rPr>
              <a:t>Networking</a:t>
            </a:r>
            <a:r>
              <a:rPr lang="en-US" b="1" dirty="0">
                <a:solidFill>
                  <a:schemeClr val="tx2"/>
                </a:solidFill>
              </a:rPr>
              <a:t> Practices</a:t>
            </a:r>
            <a:endParaRPr b="1" dirty="0">
              <a:solidFill>
                <a:schemeClr val="tx2"/>
              </a:solidFill>
            </a:endParaRPr>
          </a:p>
        </p:txBody>
      </p:sp>
      <p:sp>
        <p:nvSpPr>
          <p:cNvPr id="3" name="Content Placeholder 2"/>
          <p:cNvSpPr>
            <a:spLocks noGrp="1"/>
          </p:cNvSpPr>
          <p:nvPr>
            <p:ph idx="1"/>
          </p:nvPr>
        </p:nvSpPr>
        <p:spPr>
          <a:xfrm>
            <a:off x="4876799" y="1521505"/>
            <a:ext cx="3656927" cy="4247924"/>
          </a:xfrm>
        </p:spPr>
        <p:txBody>
          <a:bodyPr>
            <a:normAutofit/>
          </a:bodyPr>
          <a:lstStyle/>
          <a:p>
            <a:pPr marL="0" indent="0">
              <a:buNone/>
            </a:pPr>
            <a:r>
              <a:rPr dirty="0"/>
              <a:t>• Elevator pitch</a:t>
            </a:r>
          </a:p>
          <a:p>
            <a:pPr marL="0" indent="0">
              <a:buNone/>
            </a:pPr>
            <a:r>
              <a:rPr dirty="0"/>
              <a:t>• Follow-up etiquette</a:t>
            </a:r>
          </a:p>
          <a:p>
            <a:pPr marL="0" indent="0">
              <a:buNone/>
            </a:pPr>
            <a:r>
              <a:rPr dirty="0"/>
              <a:t>• Confidentiality boundaries</a:t>
            </a:r>
          </a:p>
          <a:p>
            <a:pPr marL="0" indent="0">
              <a:buNone/>
            </a:pPr>
            <a:r>
              <a:rPr dirty="0"/>
              <a:t>• Professional communication</a:t>
            </a:r>
          </a:p>
        </p:txBody>
      </p:sp>
      <p:pic>
        <p:nvPicPr>
          <p:cNvPr id="5" name="Picture 4">
            <a:extLst>
              <a:ext uri="{FF2B5EF4-FFF2-40B4-BE49-F238E27FC236}">
                <a16:creationId xmlns:a16="http://schemas.microsoft.com/office/drawing/2014/main" id="{D17774AC-6734-6825-7D8E-B52E7CD57CFE}"/>
              </a:ext>
            </a:extLst>
          </p:cNvPr>
          <p:cNvPicPr>
            <a:picLocks noChangeAspect="1"/>
          </p:cNvPicPr>
          <p:nvPr/>
        </p:nvPicPr>
        <p:blipFill>
          <a:blip r:embed="rId3"/>
          <a:stretch>
            <a:fillRect/>
          </a:stretch>
        </p:blipFill>
        <p:spPr>
          <a:xfrm>
            <a:off x="610273" y="1417638"/>
            <a:ext cx="3787555" cy="4898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Coordination Tools</a:t>
            </a:r>
            <a:endParaRPr b="1" dirty="0">
              <a:solidFill>
                <a:schemeClr val="tx2"/>
              </a:solidFill>
            </a:endParaRPr>
          </a:p>
        </p:txBody>
      </p:sp>
      <p:sp>
        <p:nvSpPr>
          <p:cNvPr id="3" name="Content Placeholder 2"/>
          <p:cNvSpPr>
            <a:spLocks noGrp="1"/>
          </p:cNvSpPr>
          <p:nvPr>
            <p:ph idx="1"/>
          </p:nvPr>
        </p:nvSpPr>
        <p:spPr>
          <a:xfrm>
            <a:off x="293914" y="1621972"/>
            <a:ext cx="4278086" cy="1828800"/>
          </a:xfrm>
        </p:spPr>
        <p:txBody>
          <a:bodyPr>
            <a:normAutofit fontScale="92500" lnSpcReduction="20000"/>
          </a:bodyPr>
          <a:lstStyle/>
          <a:p>
            <a:pPr marL="0" indent="0">
              <a:buNone/>
            </a:pPr>
            <a:r>
              <a:rPr dirty="0"/>
              <a:t>• Shared contact lists</a:t>
            </a:r>
          </a:p>
          <a:p>
            <a:pPr marL="0" indent="0">
              <a:buNone/>
            </a:pPr>
            <a:r>
              <a:rPr dirty="0"/>
              <a:t>• Group email</a:t>
            </a:r>
          </a:p>
          <a:p>
            <a:pPr marL="0" indent="0">
              <a:buNone/>
            </a:pPr>
            <a:r>
              <a:rPr dirty="0"/>
              <a:t>• Digital collaboration tools</a:t>
            </a:r>
          </a:p>
        </p:txBody>
      </p:sp>
      <p:pic>
        <p:nvPicPr>
          <p:cNvPr id="5" name="Picture 4">
            <a:extLst>
              <a:ext uri="{FF2B5EF4-FFF2-40B4-BE49-F238E27FC236}">
                <a16:creationId xmlns:a16="http://schemas.microsoft.com/office/drawing/2014/main" id="{9F465701-1099-226A-89B3-0A83E74A3CDC}"/>
              </a:ext>
            </a:extLst>
          </p:cNvPr>
          <p:cNvPicPr>
            <a:picLocks noChangeAspect="1"/>
          </p:cNvPicPr>
          <p:nvPr/>
        </p:nvPicPr>
        <p:blipFill>
          <a:blip r:embed="rId2"/>
          <a:stretch>
            <a:fillRect/>
          </a:stretch>
        </p:blipFill>
        <p:spPr>
          <a:xfrm>
            <a:off x="4430486" y="1338942"/>
            <a:ext cx="4093028" cy="5293649"/>
          </a:xfrm>
          <a:prstGeom prst="rect">
            <a:avLst/>
          </a:prstGeom>
        </p:spPr>
      </p:pic>
      <p:pic>
        <p:nvPicPr>
          <p:cNvPr id="7" name="Picture 6">
            <a:extLst>
              <a:ext uri="{FF2B5EF4-FFF2-40B4-BE49-F238E27FC236}">
                <a16:creationId xmlns:a16="http://schemas.microsoft.com/office/drawing/2014/main" id="{6F01B003-43F2-F8DB-8FB3-99DDE777CBCC}"/>
              </a:ext>
            </a:extLst>
          </p:cNvPr>
          <p:cNvPicPr>
            <a:picLocks noChangeAspect="1"/>
          </p:cNvPicPr>
          <p:nvPr/>
        </p:nvPicPr>
        <p:blipFill>
          <a:blip r:embed="rId3"/>
          <a:stretch>
            <a:fillRect/>
          </a:stretch>
        </p:blipFill>
        <p:spPr>
          <a:xfrm>
            <a:off x="1197429" y="3752667"/>
            <a:ext cx="2226745" cy="28799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80181"/>
          </a:xfrm>
        </p:spPr>
        <p:txBody>
          <a:bodyPr/>
          <a:lstStyle/>
          <a:p>
            <a:r>
              <a:rPr b="1" dirty="0">
                <a:solidFill>
                  <a:schemeClr val="tx2"/>
                </a:solidFill>
              </a:rPr>
              <a:t>Group Sharing</a:t>
            </a:r>
          </a:p>
        </p:txBody>
      </p:sp>
      <p:sp>
        <p:nvSpPr>
          <p:cNvPr id="3" name="Content Placeholder 2"/>
          <p:cNvSpPr>
            <a:spLocks noGrp="1"/>
          </p:cNvSpPr>
          <p:nvPr>
            <p:ph idx="1"/>
          </p:nvPr>
        </p:nvSpPr>
        <p:spPr>
          <a:xfrm>
            <a:off x="4151555" y="1317833"/>
            <a:ext cx="3013960" cy="3295876"/>
          </a:xfrm>
        </p:spPr>
        <p:txBody>
          <a:bodyPr>
            <a:normAutofit/>
          </a:bodyPr>
          <a:lstStyle/>
          <a:p>
            <a:pPr marL="0" indent="0">
              <a:buNone/>
            </a:pPr>
            <a:r>
              <a:rPr dirty="0"/>
              <a:t>• Share one key contact</a:t>
            </a:r>
          </a:p>
          <a:p>
            <a:pPr marL="0" indent="0">
              <a:buNone/>
            </a:pPr>
            <a:r>
              <a:rPr dirty="0"/>
              <a:t>• Discuss one challenge</a:t>
            </a:r>
          </a:p>
          <a:p>
            <a:pPr marL="0" indent="0">
              <a:buNone/>
            </a:pPr>
            <a:r>
              <a:rPr dirty="0"/>
              <a:t>• Offer one networking idea</a:t>
            </a:r>
          </a:p>
        </p:txBody>
      </p:sp>
      <p:pic>
        <p:nvPicPr>
          <p:cNvPr id="5" name="Picture 4">
            <a:extLst>
              <a:ext uri="{FF2B5EF4-FFF2-40B4-BE49-F238E27FC236}">
                <a16:creationId xmlns:a16="http://schemas.microsoft.com/office/drawing/2014/main" id="{542B7305-224D-57A4-550C-406D03499754}"/>
              </a:ext>
            </a:extLst>
          </p:cNvPr>
          <p:cNvPicPr>
            <a:picLocks noChangeAspect="1"/>
          </p:cNvPicPr>
          <p:nvPr/>
        </p:nvPicPr>
        <p:blipFill>
          <a:blip r:embed="rId2"/>
          <a:stretch>
            <a:fillRect/>
          </a:stretch>
        </p:blipFill>
        <p:spPr>
          <a:xfrm>
            <a:off x="212877" y="1039983"/>
            <a:ext cx="3694355" cy="4778033"/>
          </a:xfrm>
          <a:prstGeom prst="rect">
            <a:avLst/>
          </a:prstGeom>
        </p:spPr>
      </p:pic>
      <p:pic>
        <p:nvPicPr>
          <p:cNvPr id="7" name="Picture 6">
            <a:extLst>
              <a:ext uri="{FF2B5EF4-FFF2-40B4-BE49-F238E27FC236}">
                <a16:creationId xmlns:a16="http://schemas.microsoft.com/office/drawing/2014/main" id="{B9464EDA-F8C1-E205-BD44-64F5D7E2F809}"/>
              </a:ext>
            </a:extLst>
          </p:cNvPr>
          <p:cNvPicPr>
            <a:picLocks noChangeAspect="1"/>
          </p:cNvPicPr>
          <p:nvPr/>
        </p:nvPicPr>
        <p:blipFill>
          <a:blip r:embed="rId3"/>
          <a:stretch>
            <a:fillRect/>
          </a:stretch>
        </p:blipFill>
        <p:spPr>
          <a:xfrm>
            <a:off x="7147454" y="1218614"/>
            <a:ext cx="1539346" cy="3494315"/>
          </a:xfrm>
          <a:prstGeom prst="rect">
            <a:avLst/>
          </a:prstGeom>
        </p:spPr>
      </p:pic>
      <p:pic>
        <p:nvPicPr>
          <p:cNvPr id="9" name="Picture 8">
            <a:extLst>
              <a:ext uri="{FF2B5EF4-FFF2-40B4-BE49-F238E27FC236}">
                <a16:creationId xmlns:a16="http://schemas.microsoft.com/office/drawing/2014/main" id="{1A007D89-B435-AF69-CB96-C798E1376903}"/>
              </a:ext>
            </a:extLst>
          </p:cNvPr>
          <p:cNvPicPr>
            <a:picLocks noChangeAspect="1"/>
          </p:cNvPicPr>
          <p:nvPr/>
        </p:nvPicPr>
        <p:blipFill>
          <a:blip r:embed="rId4"/>
          <a:stretch>
            <a:fillRect/>
          </a:stretch>
        </p:blipFill>
        <p:spPr>
          <a:xfrm rot="2937286">
            <a:off x="4919820" y="4536010"/>
            <a:ext cx="1357299" cy="227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peech Bubble: Oval 14">
            <a:extLst>
              <a:ext uri="{FF2B5EF4-FFF2-40B4-BE49-F238E27FC236}">
                <a16:creationId xmlns:a16="http://schemas.microsoft.com/office/drawing/2014/main" id="{28F70B50-77A2-DCE8-1F17-78FB9CD78467}"/>
              </a:ext>
            </a:extLst>
          </p:cNvPr>
          <p:cNvSpPr/>
          <p:nvPr/>
        </p:nvSpPr>
        <p:spPr>
          <a:xfrm rot="1928044">
            <a:off x="3497033" y="1136035"/>
            <a:ext cx="5094515" cy="4071257"/>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13378"/>
            <a:ext cx="8229600" cy="1143000"/>
          </a:xfrm>
        </p:spPr>
        <p:txBody>
          <a:bodyPr/>
          <a:lstStyle/>
          <a:p>
            <a:r>
              <a:rPr lang="en-US" b="1" dirty="0">
                <a:solidFill>
                  <a:schemeClr val="tx2"/>
                </a:solidFill>
              </a:rPr>
              <a:t>In Closing…</a:t>
            </a:r>
            <a:endParaRPr b="1" dirty="0">
              <a:solidFill>
                <a:schemeClr val="tx2"/>
              </a:solidFill>
            </a:endParaRPr>
          </a:p>
        </p:txBody>
      </p:sp>
      <p:sp>
        <p:nvSpPr>
          <p:cNvPr id="9" name="TextBox 8">
            <a:extLst>
              <a:ext uri="{FF2B5EF4-FFF2-40B4-BE49-F238E27FC236}">
                <a16:creationId xmlns:a16="http://schemas.microsoft.com/office/drawing/2014/main" id="{E4C0C81C-4AC0-79D5-9A8A-F46D0F28ADD5}"/>
              </a:ext>
            </a:extLst>
          </p:cNvPr>
          <p:cNvSpPr txBox="1"/>
          <p:nvPr/>
        </p:nvSpPr>
        <p:spPr>
          <a:xfrm>
            <a:off x="4299857" y="1368486"/>
            <a:ext cx="3940629" cy="2954655"/>
          </a:xfrm>
          <a:prstGeom prst="rect">
            <a:avLst/>
          </a:prstGeom>
          <a:noFill/>
        </p:spPr>
        <p:txBody>
          <a:bodyPr wrap="square">
            <a:spAutoFit/>
          </a:bodyPr>
          <a:lstStyle/>
          <a:p>
            <a:pPr>
              <a:buNone/>
            </a:pPr>
            <a:r>
              <a:rPr lang="en-US" dirty="0"/>
              <a:t> </a:t>
            </a:r>
          </a:p>
          <a:p>
            <a:pPr>
              <a:buNone/>
            </a:pPr>
            <a:r>
              <a:rPr lang="en-US" sz="3200" i="1" dirty="0"/>
              <a:t>Continued collaboration strengthens our ability to serve veterans and their families</a:t>
            </a:r>
            <a:r>
              <a:rPr lang="en-US" sz="4000" i="1" dirty="0"/>
              <a:t>.</a:t>
            </a:r>
          </a:p>
        </p:txBody>
      </p:sp>
      <p:pic>
        <p:nvPicPr>
          <p:cNvPr id="13" name="Picture 12">
            <a:extLst>
              <a:ext uri="{FF2B5EF4-FFF2-40B4-BE49-F238E27FC236}">
                <a16:creationId xmlns:a16="http://schemas.microsoft.com/office/drawing/2014/main" id="{15526EC5-B353-EB7C-58FD-7D2B51395F5F}"/>
              </a:ext>
            </a:extLst>
          </p:cNvPr>
          <p:cNvPicPr>
            <a:picLocks noChangeAspect="1"/>
          </p:cNvPicPr>
          <p:nvPr/>
        </p:nvPicPr>
        <p:blipFill>
          <a:blip r:embed="rId2"/>
          <a:stretch>
            <a:fillRect/>
          </a:stretch>
        </p:blipFill>
        <p:spPr>
          <a:xfrm>
            <a:off x="0" y="2540540"/>
            <a:ext cx="4444444" cy="43174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A90A-44EE-95C5-9441-6349C128B06F}"/>
              </a:ext>
            </a:extLst>
          </p:cNvPr>
          <p:cNvSpPr>
            <a:spLocks noGrp="1"/>
          </p:cNvSpPr>
          <p:nvPr>
            <p:ph type="title"/>
          </p:nvPr>
        </p:nvSpPr>
        <p:spPr/>
        <p:txBody>
          <a:bodyPr/>
          <a:lstStyle/>
          <a:p>
            <a:r>
              <a:rPr lang="en-US" b="1" dirty="0">
                <a:solidFill>
                  <a:schemeClr val="tx2"/>
                </a:solidFill>
              </a:rPr>
              <a:t>Questions?</a:t>
            </a:r>
          </a:p>
        </p:txBody>
      </p:sp>
      <p:pic>
        <p:nvPicPr>
          <p:cNvPr id="5" name="Content Placeholder 4">
            <a:extLst>
              <a:ext uri="{FF2B5EF4-FFF2-40B4-BE49-F238E27FC236}">
                <a16:creationId xmlns:a16="http://schemas.microsoft.com/office/drawing/2014/main" id="{6F94B523-3BE2-57CB-1913-0E383147869E}"/>
              </a:ext>
            </a:extLst>
          </p:cNvPr>
          <p:cNvPicPr>
            <a:picLocks noGrp="1" noChangeAspect="1"/>
          </p:cNvPicPr>
          <p:nvPr>
            <p:ph idx="1"/>
          </p:nvPr>
        </p:nvPicPr>
        <p:blipFill>
          <a:blip r:embed="rId2"/>
          <a:stretch>
            <a:fillRect/>
          </a:stretch>
        </p:blipFill>
        <p:spPr>
          <a:xfrm>
            <a:off x="2537808" y="1321584"/>
            <a:ext cx="4068384" cy="5261778"/>
          </a:xfrm>
          <a:prstGeom prst="rect">
            <a:avLst/>
          </a:prstGeom>
        </p:spPr>
      </p:pic>
    </p:spTree>
    <p:extLst>
      <p:ext uri="{BB962C8B-B14F-4D97-AF65-F5344CB8AC3E}">
        <p14:creationId xmlns:p14="http://schemas.microsoft.com/office/powerpoint/2010/main" val="85179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243</Words>
  <Application>Microsoft Office PowerPoint</Application>
  <PresentationFormat>On-screen Show (4:3)</PresentationFormat>
  <Paragraphs>41</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VFW Chaplain Networking Presented by VFW National Chaplain Darren Atkins</vt:lpstr>
      <vt:lpstr>Why Networking Matters</vt:lpstr>
      <vt:lpstr>Key Partners</vt:lpstr>
      <vt:lpstr>Building Your Network</vt:lpstr>
      <vt:lpstr>Networking Practices</vt:lpstr>
      <vt:lpstr>Coordination Tools</vt:lpstr>
      <vt:lpstr>Group Sharing</vt:lpstr>
      <vt:lpstr>In Closing…</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Dale Iannello</dc:creator>
  <cp:keywords/>
  <dc:description>generated using python-pptx</dc:description>
  <cp:lastModifiedBy>Dale Iannello</cp:lastModifiedBy>
  <cp:revision>8</cp:revision>
  <dcterms:created xsi:type="dcterms:W3CDTF">2013-01-27T09:14:16Z</dcterms:created>
  <dcterms:modified xsi:type="dcterms:W3CDTF">2026-04-13T23:11:33Z</dcterms:modified>
  <cp:category/>
</cp:coreProperties>
</file>