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339" r:id="rId3"/>
    <p:sldId id="350" r:id="rId4"/>
    <p:sldId id="359" r:id="rId5"/>
    <p:sldId id="361" r:id="rId6"/>
    <p:sldId id="340" r:id="rId7"/>
    <p:sldId id="386" r:id="rId8"/>
    <p:sldId id="345" r:id="rId9"/>
    <p:sldId id="346" r:id="rId10"/>
    <p:sldId id="395" r:id="rId11"/>
    <p:sldId id="348" r:id="rId12"/>
    <p:sldId id="389" r:id="rId13"/>
    <p:sldId id="349" r:id="rId14"/>
    <p:sldId id="393" r:id="rId15"/>
    <p:sldId id="390" r:id="rId16"/>
    <p:sldId id="391" r:id="rId17"/>
    <p:sldId id="318" r:id="rId18"/>
    <p:sldId id="27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838" autoAdjust="0"/>
    <p:restoredTop sz="93051" autoAdjust="0"/>
  </p:normalViewPr>
  <p:slideViewPr>
    <p:cSldViewPr snapToGrid="0">
      <p:cViewPr varScale="1">
        <p:scale>
          <a:sx n="59" d="100"/>
          <a:sy n="59" d="100"/>
        </p:scale>
        <p:origin x="968" y="48"/>
      </p:cViewPr>
      <p:guideLst>
        <p:guide orient="horz" pos="2160"/>
        <p:guide pos="3840"/>
      </p:guideLst>
    </p:cSldViewPr>
  </p:slideViewPr>
  <p:outlineViewPr>
    <p:cViewPr>
      <p:scale>
        <a:sx n="33" d="100"/>
        <a:sy n="33" d="100"/>
      </p:scale>
      <p:origin x="0" y="-10924"/>
    </p:cViewPr>
  </p:outlin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CCF1BE-86A8-47DD-9602-72383ED07086}"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39F2F852-8B88-43D0-9126-33196FF9D6E9}">
      <dgm:prSet/>
      <dgm:spPr/>
      <dgm:t>
        <a:bodyPr/>
        <a:lstStyle/>
        <a:p>
          <a:r>
            <a:rPr lang="en-US" b="1"/>
            <a:t>Accountability</a:t>
          </a:r>
          <a:r>
            <a:rPr lang="en-US"/>
            <a:t>: </a:t>
          </a:r>
        </a:p>
      </dgm:t>
    </dgm:pt>
    <dgm:pt modelId="{A2F68A1F-CBCC-4303-86F0-10AD627912B9}" type="parTrans" cxnId="{B8161B40-0FC7-4B0F-A4D2-20AA41DBF68C}">
      <dgm:prSet/>
      <dgm:spPr/>
      <dgm:t>
        <a:bodyPr/>
        <a:lstStyle/>
        <a:p>
          <a:endParaRPr lang="en-US"/>
        </a:p>
      </dgm:t>
    </dgm:pt>
    <dgm:pt modelId="{874DC4D9-C8EA-431A-AB29-E250949DE0B6}" type="sibTrans" cxnId="{B8161B40-0FC7-4B0F-A4D2-20AA41DBF68C}">
      <dgm:prSet/>
      <dgm:spPr/>
      <dgm:t>
        <a:bodyPr/>
        <a:lstStyle/>
        <a:p>
          <a:endParaRPr lang="en-US"/>
        </a:p>
      </dgm:t>
    </dgm:pt>
    <dgm:pt modelId="{D3242AC2-004F-4FEC-9CEC-C62D8CE411C8}">
      <dgm:prSet/>
      <dgm:spPr/>
      <dgm:t>
        <a:bodyPr/>
        <a:lstStyle/>
        <a:p>
          <a:r>
            <a:rPr lang="en-US" b="1"/>
            <a:t>Public trust</a:t>
          </a:r>
          <a:r>
            <a:rPr lang="en-US"/>
            <a:t>: </a:t>
          </a:r>
        </a:p>
      </dgm:t>
    </dgm:pt>
    <dgm:pt modelId="{1739CB85-F354-4968-8BD1-D67AD630ECC9}" type="parTrans" cxnId="{5E30E6C6-0A09-4413-A822-23B868D87917}">
      <dgm:prSet/>
      <dgm:spPr/>
      <dgm:t>
        <a:bodyPr/>
        <a:lstStyle/>
        <a:p>
          <a:endParaRPr lang="en-US"/>
        </a:p>
      </dgm:t>
    </dgm:pt>
    <dgm:pt modelId="{067902A5-FC24-4E67-9F58-63C94F81C688}" type="sibTrans" cxnId="{5E30E6C6-0A09-4413-A822-23B868D87917}">
      <dgm:prSet/>
      <dgm:spPr/>
      <dgm:t>
        <a:bodyPr/>
        <a:lstStyle/>
        <a:p>
          <a:endParaRPr lang="en-US"/>
        </a:p>
      </dgm:t>
    </dgm:pt>
    <dgm:pt modelId="{36864B63-B4A5-43CF-BA0A-6234D9309042}">
      <dgm:prSet/>
      <dgm:spPr/>
      <dgm:t>
        <a:bodyPr/>
        <a:lstStyle/>
        <a:p>
          <a:r>
            <a:rPr lang="en-US" b="1"/>
            <a:t>Safety and well-being</a:t>
          </a:r>
          <a:r>
            <a:rPr lang="en-US"/>
            <a:t>:</a:t>
          </a:r>
        </a:p>
      </dgm:t>
    </dgm:pt>
    <dgm:pt modelId="{E58CF316-A59F-4F7D-9B05-867F5D935B2C}" type="parTrans" cxnId="{91F6218D-C0B5-4BF4-8312-C43AB556C772}">
      <dgm:prSet/>
      <dgm:spPr/>
      <dgm:t>
        <a:bodyPr/>
        <a:lstStyle/>
        <a:p>
          <a:endParaRPr lang="en-US"/>
        </a:p>
      </dgm:t>
    </dgm:pt>
    <dgm:pt modelId="{3BEACEC1-36AC-42CD-8FE0-654B55501569}" type="sibTrans" cxnId="{91F6218D-C0B5-4BF4-8312-C43AB556C772}">
      <dgm:prSet/>
      <dgm:spPr/>
      <dgm:t>
        <a:bodyPr/>
        <a:lstStyle/>
        <a:p>
          <a:endParaRPr lang="en-US"/>
        </a:p>
      </dgm:t>
    </dgm:pt>
    <dgm:pt modelId="{CF3EAA5F-2B6E-411A-916A-D58DEC945569}" type="pres">
      <dgm:prSet presAssocID="{E3CCF1BE-86A8-47DD-9602-72383ED07086}" presName="linear" presStyleCnt="0">
        <dgm:presLayoutVars>
          <dgm:animLvl val="lvl"/>
          <dgm:resizeHandles val="exact"/>
        </dgm:presLayoutVars>
      </dgm:prSet>
      <dgm:spPr/>
    </dgm:pt>
    <dgm:pt modelId="{E9A07565-368A-4CF6-BA64-9A6E2EB3463E}" type="pres">
      <dgm:prSet presAssocID="{39F2F852-8B88-43D0-9126-33196FF9D6E9}" presName="parentText" presStyleLbl="node1" presStyleIdx="0" presStyleCnt="3">
        <dgm:presLayoutVars>
          <dgm:chMax val="0"/>
          <dgm:bulletEnabled val="1"/>
        </dgm:presLayoutVars>
      </dgm:prSet>
      <dgm:spPr/>
    </dgm:pt>
    <dgm:pt modelId="{9FE0900E-EDA5-4900-985B-E95F9441E8E0}" type="pres">
      <dgm:prSet presAssocID="{874DC4D9-C8EA-431A-AB29-E250949DE0B6}" presName="spacer" presStyleCnt="0"/>
      <dgm:spPr/>
    </dgm:pt>
    <dgm:pt modelId="{058F54F2-5658-4DF2-B3F6-E7AF29F3F9A7}" type="pres">
      <dgm:prSet presAssocID="{D3242AC2-004F-4FEC-9CEC-C62D8CE411C8}" presName="parentText" presStyleLbl="node1" presStyleIdx="1" presStyleCnt="3">
        <dgm:presLayoutVars>
          <dgm:chMax val="0"/>
          <dgm:bulletEnabled val="1"/>
        </dgm:presLayoutVars>
      </dgm:prSet>
      <dgm:spPr/>
    </dgm:pt>
    <dgm:pt modelId="{B4AA3727-D39A-4D02-957D-88600DEE683A}" type="pres">
      <dgm:prSet presAssocID="{067902A5-FC24-4E67-9F58-63C94F81C688}" presName="spacer" presStyleCnt="0"/>
      <dgm:spPr/>
    </dgm:pt>
    <dgm:pt modelId="{5B1A63D9-2DBC-4270-990F-F2CEA14A4F20}" type="pres">
      <dgm:prSet presAssocID="{36864B63-B4A5-43CF-BA0A-6234D9309042}" presName="parentText" presStyleLbl="node1" presStyleIdx="2" presStyleCnt="3">
        <dgm:presLayoutVars>
          <dgm:chMax val="0"/>
          <dgm:bulletEnabled val="1"/>
        </dgm:presLayoutVars>
      </dgm:prSet>
      <dgm:spPr/>
    </dgm:pt>
  </dgm:ptLst>
  <dgm:cxnLst>
    <dgm:cxn modelId="{6D5D5D2C-9ED8-4E29-BC6B-E182AE611EAB}" type="presOf" srcId="{E3CCF1BE-86A8-47DD-9602-72383ED07086}" destId="{CF3EAA5F-2B6E-411A-916A-D58DEC945569}" srcOrd="0" destOrd="0" presId="urn:microsoft.com/office/officeart/2005/8/layout/vList2"/>
    <dgm:cxn modelId="{D692802C-D4D7-4F02-925C-7106362658EB}" type="presOf" srcId="{39F2F852-8B88-43D0-9126-33196FF9D6E9}" destId="{E9A07565-368A-4CF6-BA64-9A6E2EB3463E}" srcOrd="0" destOrd="0" presId="urn:microsoft.com/office/officeart/2005/8/layout/vList2"/>
    <dgm:cxn modelId="{6A41C83F-6549-4499-8F91-536E4149402B}" type="presOf" srcId="{D3242AC2-004F-4FEC-9CEC-C62D8CE411C8}" destId="{058F54F2-5658-4DF2-B3F6-E7AF29F3F9A7}" srcOrd="0" destOrd="0" presId="urn:microsoft.com/office/officeart/2005/8/layout/vList2"/>
    <dgm:cxn modelId="{B8161B40-0FC7-4B0F-A4D2-20AA41DBF68C}" srcId="{E3CCF1BE-86A8-47DD-9602-72383ED07086}" destId="{39F2F852-8B88-43D0-9126-33196FF9D6E9}" srcOrd="0" destOrd="0" parTransId="{A2F68A1F-CBCC-4303-86F0-10AD627912B9}" sibTransId="{874DC4D9-C8EA-431A-AB29-E250949DE0B6}"/>
    <dgm:cxn modelId="{91F6218D-C0B5-4BF4-8312-C43AB556C772}" srcId="{E3CCF1BE-86A8-47DD-9602-72383ED07086}" destId="{36864B63-B4A5-43CF-BA0A-6234D9309042}" srcOrd="2" destOrd="0" parTransId="{E58CF316-A59F-4F7D-9B05-867F5D935B2C}" sibTransId="{3BEACEC1-36AC-42CD-8FE0-654B55501569}"/>
    <dgm:cxn modelId="{5E30E6C6-0A09-4413-A822-23B868D87917}" srcId="{E3CCF1BE-86A8-47DD-9602-72383ED07086}" destId="{D3242AC2-004F-4FEC-9CEC-C62D8CE411C8}" srcOrd="1" destOrd="0" parTransId="{1739CB85-F354-4968-8BD1-D67AD630ECC9}" sibTransId="{067902A5-FC24-4E67-9F58-63C94F81C688}"/>
    <dgm:cxn modelId="{441654DD-7B35-4AB8-A3C1-9F4025701F72}" type="presOf" srcId="{36864B63-B4A5-43CF-BA0A-6234D9309042}" destId="{5B1A63D9-2DBC-4270-990F-F2CEA14A4F20}" srcOrd="0" destOrd="0" presId="urn:microsoft.com/office/officeart/2005/8/layout/vList2"/>
    <dgm:cxn modelId="{849BDDA5-83B4-4A1B-8946-597B08F3362C}" type="presParOf" srcId="{CF3EAA5F-2B6E-411A-916A-D58DEC945569}" destId="{E9A07565-368A-4CF6-BA64-9A6E2EB3463E}" srcOrd="0" destOrd="0" presId="urn:microsoft.com/office/officeart/2005/8/layout/vList2"/>
    <dgm:cxn modelId="{9ECA45F6-FAF2-4A11-B610-308DB8484B6D}" type="presParOf" srcId="{CF3EAA5F-2B6E-411A-916A-D58DEC945569}" destId="{9FE0900E-EDA5-4900-985B-E95F9441E8E0}" srcOrd="1" destOrd="0" presId="urn:microsoft.com/office/officeart/2005/8/layout/vList2"/>
    <dgm:cxn modelId="{69C394B2-64B2-461B-A99C-A74F4E6B0995}" type="presParOf" srcId="{CF3EAA5F-2B6E-411A-916A-D58DEC945569}" destId="{058F54F2-5658-4DF2-B3F6-E7AF29F3F9A7}" srcOrd="2" destOrd="0" presId="urn:microsoft.com/office/officeart/2005/8/layout/vList2"/>
    <dgm:cxn modelId="{FD4162BA-4690-4EC5-B430-B406876CF641}" type="presParOf" srcId="{CF3EAA5F-2B6E-411A-916A-D58DEC945569}" destId="{B4AA3727-D39A-4D02-957D-88600DEE683A}" srcOrd="3" destOrd="0" presId="urn:microsoft.com/office/officeart/2005/8/layout/vList2"/>
    <dgm:cxn modelId="{5CF896A4-20F1-4DD4-93CC-3D29DAB8B6E3}" type="presParOf" srcId="{CF3EAA5F-2B6E-411A-916A-D58DEC945569}" destId="{5B1A63D9-2DBC-4270-990F-F2CEA14A4F2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1D2A9E-CFDD-4ADC-9131-2282CE1E1351}"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94B55DF5-8969-45E5-9BC3-AC113C50317D}">
      <dgm:prSet/>
      <dgm:spPr/>
      <dgm:t>
        <a:bodyPr/>
        <a:lstStyle/>
        <a:p>
          <a:r>
            <a:rPr lang="en-US" b="1"/>
            <a:t>Confidentiality:</a:t>
          </a:r>
          <a:r>
            <a:rPr lang="en-US"/>
            <a:t> </a:t>
          </a:r>
        </a:p>
      </dgm:t>
    </dgm:pt>
    <dgm:pt modelId="{E78C207E-48FF-4A67-9497-8A27F07EDBCB}" type="parTrans" cxnId="{922B6D8C-078A-45A8-9393-C3A50CE6F88B}">
      <dgm:prSet/>
      <dgm:spPr/>
      <dgm:t>
        <a:bodyPr/>
        <a:lstStyle/>
        <a:p>
          <a:endParaRPr lang="en-US"/>
        </a:p>
      </dgm:t>
    </dgm:pt>
    <dgm:pt modelId="{88EA7F78-4911-4A26-8F16-F67EF84549C7}" type="sibTrans" cxnId="{922B6D8C-078A-45A8-9393-C3A50CE6F88B}">
      <dgm:prSet/>
      <dgm:spPr/>
      <dgm:t>
        <a:bodyPr/>
        <a:lstStyle/>
        <a:p>
          <a:endParaRPr lang="en-US"/>
        </a:p>
      </dgm:t>
    </dgm:pt>
    <dgm:pt modelId="{D4FCF344-1410-47AC-8E5D-04220A0752E0}">
      <dgm:prSet/>
      <dgm:spPr/>
      <dgm:t>
        <a:bodyPr/>
        <a:lstStyle/>
        <a:p>
          <a:r>
            <a:rPr lang="en-US" b="1"/>
            <a:t>Non-proselytizing:</a:t>
          </a:r>
          <a:r>
            <a:rPr lang="en-US"/>
            <a:t> </a:t>
          </a:r>
        </a:p>
      </dgm:t>
    </dgm:pt>
    <dgm:pt modelId="{66698D64-BD29-4526-9DC7-DB7F59CB58BF}" type="parTrans" cxnId="{D8075DF8-7B68-4CB4-9FAE-D47B2F138F14}">
      <dgm:prSet/>
      <dgm:spPr/>
      <dgm:t>
        <a:bodyPr/>
        <a:lstStyle/>
        <a:p>
          <a:endParaRPr lang="en-US"/>
        </a:p>
      </dgm:t>
    </dgm:pt>
    <dgm:pt modelId="{233C327C-7C08-4EED-9E82-D5D6746242A7}" type="sibTrans" cxnId="{D8075DF8-7B68-4CB4-9FAE-D47B2F138F14}">
      <dgm:prSet/>
      <dgm:spPr/>
      <dgm:t>
        <a:bodyPr/>
        <a:lstStyle/>
        <a:p>
          <a:endParaRPr lang="en-US"/>
        </a:p>
      </dgm:t>
    </dgm:pt>
    <dgm:pt modelId="{989514AA-55DC-473F-A005-73B29E8A9B15}">
      <dgm:prSet/>
      <dgm:spPr/>
      <dgm:t>
        <a:bodyPr/>
        <a:lstStyle/>
        <a:p>
          <a:r>
            <a:rPr lang="en-US" b="1"/>
            <a:t>Competence:</a:t>
          </a:r>
          <a:r>
            <a:rPr lang="en-US"/>
            <a:t> </a:t>
          </a:r>
        </a:p>
      </dgm:t>
    </dgm:pt>
    <dgm:pt modelId="{D06E4816-965B-4FB5-A26E-3453E39A4D1D}" type="parTrans" cxnId="{2E6C50F4-FA71-4F8F-A769-ADE223137B9E}">
      <dgm:prSet/>
      <dgm:spPr/>
      <dgm:t>
        <a:bodyPr/>
        <a:lstStyle/>
        <a:p>
          <a:endParaRPr lang="en-US"/>
        </a:p>
      </dgm:t>
    </dgm:pt>
    <dgm:pt modelId="{03371FFA-37AB-4C16-BCDD-0B21B5519B71}" type="sibTrans" cxnId="{2E6C50F4-FA71-4F8F-A769-ADE223137B9E}">
      <dgm:prSet/>
      <dgm:spPr/>
      <dgm:t>
        <a:bodyPr/>
        <a:lstStyle/>
        <a:p>
          <a:endParaRPr lang="en-US"/>
        </a:p>
      </dgm:t>
    </dgm:pt>
    <dgm:pt modelId="{B390F820-59B2-4CC0-A25E-DCED54500072}">
      <dgm:prSet/>
      <dgm:spPr/>
      <dgm:t>
        <a:bodyPr/>
        <a:lstStyle/>
        <a:p>
          <a:r>
            <a:rPr lang="en-US" b="1"/>
            <a:t>Respect for autonomy:</a:t>
          </a:r>
          <a:r>
            <a:rPr lang="en-US"/>
            <a:t> </a:t>
          </a:r>
        </a:p>
      </dgm:t>
    </dgm:pt>
    <dgm:pt modelId="{F93F805B-0045-4E97-99E5-441346A1E7D4}" type="parTrans" cxnId="{19E7045A-718A-4737-861F-89BAB5C9F77B}">
      <dgm:prSet/>
      <dgm:spPr/>
      <dgm:t>
        <a:bodyPr/>
        <a:lstStyle/>
        <a:p>
          <a:endParaRPr lang="en-US"/>
        </a:p>
      </dgm:t>
    </dgm:pt>
    <dgm:pt modelId="{A6C1F9B8-A3AA-414A-8ED6-CFBF0E8E44A4}" type="sibTrans" cxnId="{19E7045A-718A-4737-861F-89BAB5C9F77B}">
      <dgm:prSet/>
      <dgm:spPr/>
      <dgm:t>
        <a:bodyPr/>
        <a:lstStyle/>
        <a:p>
          <a:endParaRPr lang="en-US"/>
        </a:p>
      </dgm:t>
    </dgm:pt>
    <dgm:pt modelId="{B27E5500-D3ED-411E-A280-6B059F3FA40B}">
      <dgm:prSet/>
      <dgm:spPr/>
      <dgm:t>
        <a:bodyPr/>
        <a:lstStyle/>
        <a:p>
          <a:r>
            <a:rPr lang="en-US" b="1"/>
            <a:t>Avoid exploitation:</a:t>
          </a:r>
          <a:r>
            <a:rPr lang="en-US"/>
            <a:t> </a:t>
          </a:r>
        </a:p>
      </dgm:t>
    </dgm:pt>
    <dgm:pt modelId="{5502FDBF-E6D8-47FE-9C19-0B2D119033A5}" type="parTrans" cxnId="{4941AD35-5664-4C97-B99E-2D6367509805}">
      <dgm:prSet/>
      <dgm:spPr/>
      <dgm:t>
        <a:bodyPr/>
        <a:lstStyle/>
        <a:p>
          <a:endParaRPr lang="en-US"/>
        </a:p>
      </dgm:t>
    </dgm:pt>
    <dgm:pt modelId="{C28D30D1-4562-4FC4-AD25-3A9B79F4D77B}" type="sibTrans" cxnId="{4941AD35-5664-4C97-B99E-2D6367509805}">
      <dgm:prSet/>
      <dgm:spPr/>
      <dgm:t>
        <a:bodyPr/>
        <a:lstStyle/>
        <a:p>
          <a:endParaRPr lang="en-US"/>
        </a:p>
      </dgm:t>
    </dgm:pt>
    <dgm:pt modelId="{9A57F1EB-B741-47D0-82A6-D68477892726}" type="pres">
      <dgm:prSet presAssocID="{1F1D2A9E-CFDD-4ADC-9131-2282CE1E1351}" presName="linear" presStyleCnt="0">
        <dgm:presLayoutVars>
          <dgm:animLvl val="lvl"/>
          <dgm:resizeHandles val="exact"/>
        </dgm:presLayoutVars>
      </dgm:prSet>
      <dgm:spPr/>
    </dgm:pt>
    <dgm:pt modelId="{27F939C7-FF06-4A6F-9286-3EA5DFADE258}" type="pres">
      <dgm:prSet presAssocID="{94B55DF5-8969-45E5-9BC3-AC113C50317D}" presName="parentText" presStyleLbl="node1" presStyleIdx="0" presStyleCnt="5">
        <dgm:presLayoutVars>
          <dgm:chMax val="0"/>
          <dgm:bulletEnabled val="1"/>
        </dgm:presLayoutVars>
      </dgm:prSet>
      <dgm:spPr/>
    </dgm:pt>
    <dgm:pt modelId="{D0DB05D5-ED9F-4182-A812-21787E51CA27}" type="pres">
      <dgm:prSet presAssocID="{88EA7F78-4911-4A26-8F16-F67EF84549C7}" presName="spacer" presStyleCnt="0"/>
      <dgm:spPr/>
    </dgm:pt>
    <dgm:pt modelId="{D3E06A76-5753-4156-B32D-06088483C9B0}" type="pres">
      <dgm:prSet presAssocID="{D4FCF344-1410-47AC-8E5D-04220A0752E0}" presName="parentText" presStyleLbl="node1" presStyleIdx="1" presStyleCnt="5">
        <dgm:presLayoutVars>
          <dgm:chMax val="0"/>
          <dgm:bulletEnabled val="1"/>
        </dgm:presLayoutVars>
      </dgm:prSet>
      <dgm:spPr/>
    </dgm:pt>
    <dgm:pt modelId="{A23CA5DB-FBFA-494E-926A-D5D6C22708C8}" type="pres">
      <dgm:prSet presAssocID="{233C327C-7C08-4EED-9E82-D5D6746242A7}" presName="spacer" presStyleCnt="0"/>
      <dgm:spPr/>
    </dgm:pt>
    <dgm:pt modelId="{3BD893B0-3A55-4F3B-9CCF-1D783543B8A9}" type="pres">
      <dgm:prSet presAssocID="{989514AA-55DC-473F-A005-73B29E8A9B15}" presName="parentText" presStyleLbl="node1" presStyleIdx="2" presStyleCnt="5">
        <dgm:presLayoutVars>
          <dgm:chMax val="0"/>
          <dgm:bulletEnabled val="1"/>
        </dgm:presLayoutVars>
      </dgm:prSet>
      <dgm:spPr/>
    </dgm:pt>
    <dgm:pt modelId="{01E68D50-B8EC-482B-AA53-42FC4E325ADF}" type="pres">
      <dgm:prSet presAssocID="{03371FFA-37AB-4C16-BCDD-0B21B5519B71}" presName="spacer" presStyleCnt="0"/>
      <dgm:spPr/>
    </dgm:pt>
    <dgm:pt modelId="{0A7203E7-4F55-45E8-A133-45FDDA7A75EB}" type="pres">
      <dgm:prSet presAssocID="{B390F820-59B2-4CC0-A25E-DCED54500072}" presName="parentText" presStyleLbl="node1" presStyleIdx="3" presStyleCnt="5">
        <dgm:presLayoutVars>
          <dgm:chMax val="0"/>
          <dgm:bulletEnabled val="1"/>
        </dgm:presLayoutVars>
      </dgm:prSet>
      <dgm:spPr/>
    </dgm:pt>
    <dgm:pt modelId="{769A2256-F50C-4AB9-B58D-CEEF962325B5}" type="pres">
      <dgm:prSet presAssocID="{A6C1F9B8-A3AA-414A-8ED6-CFBF0E8E44A4}" presName="spacer" presStyleCnt="0"/>
      <dgm:spPr/>
    </dgm:pt>
    <dgm:pt modelId="{9ECE26CC-BAD2-4E19-9C77-593D7B8F590B}" type="pres">
      <dgm:prSet presAssocID="{B27E5500-D3ED-411E-A280-6B059F3FA40B}" presName="parentText" presStyleLbl="node1" presStyleIdx="4" presStyleCnt="5">
        <dgm:presLayoutVars>
          <dgm:chMax val="0"/>
          <dgm:bulletEnabled val="1"/>
        </dgm:presLayoutVars>
      </dgm:prSet>
      <dgm:spPr/>
    </dgm:pt>
  </dgm:ptLst>
  <dgm:cxnLst>
    <dgm:cxn modelId="{0FD8050E-BF4E-4D6F-BE95-520E63CD5CEE}" type="presOf" srcId="{B390F820-59B2-4CC0-A25E-DCED54500072}" destId="{0A7203E7-4F55-45E8-A133-45FDDA7A75EB}" srcOrd="0" destOrd="0" presId="urn:microsoft.com/office/officeart/2005/8/layout/vList2"/>
    <dgm:cxn modelId="{9A45861F-1653-493E-A6A6-040B1CFFEE85}" type="presOf" srcId="{94B55DF5-8969-45E5-9BC3-AC113C50317D}" destId="{27F939C7-FF06-4A6F-9286-3EA5DFADE258}" srcOrd="0" destOrd="0" presId="urn:microsoft.com/office/officeart/2005/8/layout/vList2"/>
    <dgm:cxn modelId="{DC46DE2C-0F64-4251-BE4E-C942E2454374}" type="presOf" srcId="{1F1D2A9E-CFDD-4ADC-9131-2282CE1E1351}" destId="{9A57F1EB-B741-47D0-82A6-D68477892726}" srcOrd="0" destOrd="0" presId="urn:microsoft.com/office/officeart/2005/8/layout/vList2"/>
    <dgm:cxn modelId="{4941AD35-5664-4C97-B99E-2D6367509805}" srcId="{1F1D2A9E-CFDD-4ADC-9131-2282CE1E1351}" destId="{B27E5500-D3ED-411E-A280-6B059F3FA40B}" srcOrd="4" destOrd="0" parTransId="{5502FDBF-E6D8-47FE-9C19-0B2D119033A5}" sibTransId="{C28D30D1-4562-4FC4-AD25-3A9B79F4D77B}"/>
    <dgm:cxn modelId="{B52E2E46-461A-4870-AF62-2EC88231A5C9}" type="presOf" srcId="{989514AA-55DC-473F-A005-73B29E8A9B15}" destId="{3BD893B0-3A55-4F3B-9CCF-1D783543B8A9}" srcOrd="0" destOrd="0" presId="urn:microsoft.com/office/officeart/2005/8/layout/vList2"/>
    <dgm:cxn modelId="{19E7045A-718A-4737-861F-89BAB5C9F77B}" srcId="{1F1D2A9E-CFDD-4ADC-9131-2282CE1E1351}" destId="{B390F820-59B2-4CC0-A25E-DCED54500072}" srcOrd="3" destOrd="0" parTransId="{F93F805B-0045-4E97-99E5-441346A1E7D4}" sibTransId="{A6C1F9B8-A3AA-414A-8ED6-CFBF0E8E44A4}"/>
    <dgm:cxn modelId="{951A5F7F-E0F2-45E4-883B-36DA0C0983C7}" type="presOf" srcId="{D4FCF344-1410-47AC-8E5D-04220A0752E0}" destId="{D3E06A76-5753-4156-B32D-06088483C9B0}" srcOrd="0" destOrd="0" presId="urn:microsoft.com/office/officeart/2005/8/layout/vList2"/>
    <dgm:cxn modelId="{922B6D8C-078A-45A8-9393-C3A50CE6F88B}" srcId="{1F1D2A9E-CFDD-4ADC-9131-2282CE1E1351}" destId="{94B55DF5-8969-45E5-9BC3-AC113C50317D}" srcOrd="0" destOrd="0" parTransId="{E78C207E-48FF-4A67-9497-8A27F07EDBCB}" sibTransId="{88EA7F78-4911-4A26-8F16-F67EF84549C7}"/>
    <dgm:cxn modelId="{BD94D2BB-DF1D-4C30-B8B6-887808B79926}" type="presOf" srcId="{B27E5500-D3ED-411E-A280-6B059F3FA40B}" destId="{9ECE26CC-BAD2-4E19-9C77-593D7B8F590B}" srcOrd="0" destOrd="0" presId="urn:microsoft.com/office/officeart/2005/8/layout/vList2"/>
    <dgm:cxn modelId="{2E6C50F4-FA71-4F8F-A769-ADE223137B9E}" srcId="{1F1D2A9E-CFDD-4ADC-9131-2282CE1E1351}" destId="{989514AA-55DC-473F-A005-73B29E8A9B15}" srcOrd="2" destOrd="0" parTransId="{D06E4816-965B-4FB5-A26E-3453E39A4D1D}" sibTransId="{03371FFA-37AB-4C16-BCDD-0B21B5519B71}"/>
    <dgm:cxn modelId="{D8075DF8-7B68-4CB4-9FAE-D47B2F138F14}" srcId="{1F1D2A9E-CFDD-4ADC-9131-2282CE1E1351}" destId="{D4FCF344-1410-47AC-8E5D-04220A0752E0}" srcOrd="1" destOrd="0" parTransId="{66698D64-BD29-4526-9DC7-DB7F59CB58BF}" sibTransId="{233C327C-7C08-4EED-9E82-D5D6746242A7}"/>
    <dgm:cxn modelId="{1246DAC6-0BE4-4F77-8FC1-7E431E484B0D}" type="presParOf" srcId="{9A57F1EB-B741-47D0-82A6-D68477892726}" destId="{27F939C7-FF06-4A6F-9286-3EA5DFADE258}" srcOrd="0" destOrd="0" presId="urn:microsoft.com/office/officeart/2005/8/layout/vList2"/>
    <dgm:cxn modelId="{02C5A01C-32F0-4C43-A3A6-D94294CB64A2}" type="presParOf" srcId="{9A57F1EB-B741-47D0-82A6-D68477892726}" destId="{D0DB05D5-ED9F-4182-A812-21787E51CA27}" srcOrd="1" destOrd="0" presId="urn:microsoft.com/office/officeart/2005/8/layout/vList2"/>
    <dgm:cxn modelId="{290A009D-0CA5-4D38-B220-9529DE06E086}" type="presParOf" srcId="{9A57F1EB-B741-47D0-82A6-D68477892726}" destId="{D3E06A76-5753-4156-B32D-06088483C9B0}" srcOrd="2" destOrd="0" presId="urn:microsoft.com/office/officeart/2005/8/layout/vList2"/>
    <dgm:cxn modelId="{03220ECB-0B65-4DDB-B849-05CC158CA325}" type="presParOf" srcId="{9A57F1EB-B741-47D0-82A6-D68477892726}" destId="{A23CA5DB-FBFA-494E-926A-D5D6C22708C8}" srcOrd="3" destOrd="0" presId="urn:microsoft.com/office/officeart/2005/8/layout/vList2"/>
    <dgm:cxn modelId="{C72EDC77-1363-4F79-AB6F-C98EA39E1C1B}" type="presParOf" srcId="{9A57F1EB-B741-47D0-82A6-D68477892726}" destId="{3BD893B0-3A55-4F3B-9CCF-1D783543B8A9}" srcOrd="4" destOrd="0" presId="urn:microsoft.com/office/officeart/2005/8/layout/vList2"/>
    <dgm:cxn modelId="{0DF7FA05-2D85-4E5D-B2CF-83E209EAFC96}" type="presParOf" srcId="{9A57F1EB-B741-47D0-82A6-D68477892726}" destId="{01E68D50-B8EC-482B-AA53-42FC4E325ADF}" srcOrd="5" destOrd="0" presId="urn:microsoft.com/office/officeart/2005/8/layout/vList2"/>
    <dgm:cxn modelId="{7151D15A-16B3-4E94-9427-3343E7EBD671}" type="presParOf" srcId="{9A57F1EB-B741-47D0-82A6-D68477892726}" destId="{0A7203E7-4F55-45E8-A133-45FDDA7A75EB}" srcOrd="6" destOrd="0" presId="urn:microsoft.com/office/officeart/2005/8/layout/vList2"/>
    <dgm:cxn modelId="{EFD6947A-59C6-498D-8F84-564AE8D56FD5}" type="presParOf" srcId="{9A57F1EB-B741-47D0-82A6-D68477892726}" destId="{769A2256-F50C-4AB9-B58D-CEEF962325B5}" srcOrd="7" destOrd="0" presId="urn:microsoft.com/office/officeart/2005/8/layout/vList2"/>
    <dgm:cxn modelId="{F991E152-7BE0-4A4F-969C-CC7EF3C4EED6}" type="presParOf" srcId="{9A57F1EB-B741-47D0-82A6-D68477892726}" destId="{9ECE26CC-BAD2-4E19-9C77-593D7B8F590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A07565-368A-4CF6-BA64-9A6E2EB3463E}">
      <dsp:nvSpPr>
        <dsp:cNvPr id="0" name=""/>
        <dsp:cNvSpPr/>
      </dsp:nvSpPr>
      <dsp:spPr>
        <a:xfrm>
          <a:off x="0" y="640263"/>
          <a:ext cx="6589260" cy="122323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US" sz="5100" b="1" kern="1200"/>
            <a:t>Accountability</a:t>
          </a:r>
          <a:r>
            <a:rPr lang="en-US" sz="5100" kern="1200"/>
            <a:t>: </a:t>
          </a:r>
        </a:p>
      </dsp:txBody>
      <dsp:txXfrm>
        <a:off x="59713" y="699976"/>
        <a:ext cx="6469834" cy="1103809"/>
      </dsp:txXfrm>
    </dsp:sp>
    <dsp:sp modelId="{058F54F2-5658-4DF2-B3F6-E7AF29F3F9A7}">
      <dsp:nvSpPr>
        <dsp:cNvPr id="0" name=""/>
        <dsp:cNvSpPr/>
      </dsp:nvSpPr>
      <dsp:spPr>
        <a:xfrm>
          <a:off x="0" y="2010378"/>
          <a:ext cx="6589260" cy="122323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US" sz="5100" b="1" kern="1200"/>
            <a:t>Public trust</a:t>
          </a:r>
          <a:r>
            <a:rPr lang="en-US" sz="5100" kern="1200"/>
            <a:t>: </a:t>
          </a:r>
        </a:p>
      </dsp:txBody>
      <dsp:txXfrm>
        <a:off x="59713" y="2070091"/>
        <a:ext cx="6469834" cy="1103809"/>
      </dsp:txXfrm>
    </dsp:sp>
    <dsp:sp modelId="{5B1A63D9-2DBC-4270-990F-F2CEA14A4F20}">
      <dsp:nvSpPr>
        <dsp:cNvPr id="0" name=""/>
        <dsp:cNvSpPr/>
      </dsp:nvSpPr>
      <dsp:spPr>
        <a:xfrm>
          <a:off x="0" y="3380493"/>
          <a:ext cx="6589260" cy="122323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US" sz="5100" b="1" kern="1200"/>
            <a:t>Safety and well-being</a:t>
          </a:r>
          <a:r>
            <a:rPr lang="en-US" sz="5100" kern="1200"/>
            <a:t>:</a:t>
          </a:r>
        </a:p>
      </dsp:txBody>
      <dsp:txXfrm>
        <a:off x="59713" y="3440206"/>
        <a:ext cx="6469834" cy="11038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F939C7-FF06-4A6F-9286-3EA5DFADE258}">
      <dsp:nvSpPr>
        <dsp:cNvPr id="0" name=""/>
        <dsp:cNvSpPr/>
      </dsp:nvSpPr>
      <dsp:spPr>
        <a:xfrm>
          <a:off x="0" y="58818"/>
          <a:ext cx="6589260" cy="93541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a:t>Confidentiality:</a:t>
          </a:r>
          <a:r>
            <a:rPr lang="en-US" sz="3900" kern="1200"/>
            <a:t> </a:t>
          </a:r>
        </a:p>
      </dsp:txBody>
      <dsp:txXfrm>
        <a:off x="45663" y="104481"/>
        <a:ext cx="6497934" cy="844089"/>
      </dsp:txXfrm>
    </dsp:sp>
    <dsp:sp modelId="{D3E06A76-5753-4156-B32D-06088483C9B0}">
      <dsp:nvSpPr>
        <dsp:cNvPr id="0" name=""/>
        <dsp:cNvSpPr/>
      </dsp:nvSpPr>
      <dsp:spPr>
        <a:xfrm>
          <a:off x="0" y="1106553"/>
          <a:ext cx="6589260" cy="935415"/>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a:t>Non-proselytizing:</a:t>
          </a:r>
          <a:r>
            <a:rPr lang="en-US" sz="3900" kern="1200"/>
            <a:t> </a:t>
          </a:r>
        </a:p>
      </dsp:txBody>
      <dsp:txXfrm>
        <a:off x="45663" y="1152216"/>
        <a:ext cx="6497934" cy="844089"/>
      </dsp:txXfrm>
    </dsp:sp>
    <dsp:sp modelId="{3BD893B0-3A55-4F3B-9CCF-1D783543B8A9}">
      <dsp:nvSpPr>
        <dsp:cNvPr id="0" name=""/>
        <dsp:cNvSpPr/>
      </dsp:nvSpPr>
      <dsp:spPr>
        <a:xfrm>
          <a:off x="0" y="2154288"/>
          <a:ext cx="6589260" cy="93541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a:t>Competence:</a:t>
          </a:r>
          <a:r>
            <a:rPr lang="en-US" sz="3900" kern="1200"/>
            <a:t> </a:t>
          </a:r>
        </a:p>
      </dsp:txBody>
      <dsp:txXfrm>
        <a:off x="45663" y="2199951"/>
        <a:ext cx="6497934" cy="844089"/>
      </dsp:txXfrm>
    </dsp:sp>
    <dsp:sp modelId="{0A7203E7-4F55-45E8-A133-45FDDA7A75EB}">
      <dsp:nvSpPr>
        <dsp:cNvPr id="0" name=""/>
        <dsp:cNvSpPr/>
      </dsp:nvSpPr>
      <dsp:spPr>
        <a:xfrm>
          <a:off x="0" y="3202023"/>
          <a:ext cx="6589260" cy="935415"/>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a:t>Respect for autonomy:</a:t>
          </a:r>
          <a:r>
            <a:rPr lang="en-US" sz="3900" kern="1200"/>
            <a:t> </a:t>
          </a:r>
        </a:p>
      </dsp:txBody>
      <dsp:txXfrm>
        <a:off x="45663" y="3247686"/>
        <a:ext cx="6497934" cy="844089"/>
      </dsp:txXfrm>
    </dsp:sp>
    <dsp:sp modelId="{9ECE26CC-BAD2-4E19-9C77-593D7B8F590B}">
      <dsp:nvSpPr>
        <dsp:cNvPr id="0" name=""/>
        <dsp:cNvSpPr/>
      </dsp:nvSpPr>
      <dsp:spPr>
        <a:xfrm>
          <a:off x="0" y="4249759"/>
          <a:ext cx="6589260" cy="93541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a:t>Avoid exploitation:</a:t>
          </a:r>
          <a:r>
            <a:rPr lang="en-US" sz="3900" kern="1200"/>
            <a:t> </a:t>
          </a:r>
        </a:p>
      </dsp:txBody>
      <dsp:txXfrm>
        <a:off x="45663" y="4295422"/>
        <a:ext cx="6497934" cy="84408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9T22:56:28.898"/>
    </inkml:context>
    <inkml:brush xml:id="br0">
      <inkml:brushProperty name="width" value="0.2" units="cm"/>
      <inkml:brushProperty name="height" value="0.2" units="cm"/>
      <inkml:brushProperty name="color" value="#E71224"/>
    </inkml:brush>
  </inkml:definitions>
  <inkml:trace contextRef="#ctx0" brushRef="#br0">1262 228 24575,'-3'0'0,"-1"0"0,0 1 0,1-1 0,-1 1 0,0 0 0,1 0 0,-1 0 0,1 1 0,-1-1 0,1 1 0,-6 4 0,-31 29 0,-1 0 0,22-24 0,-1-1 0,-1-1 0,-25 8 0,-18 8 0,24-7 0,-47 29 0,-80 42 0,128-70 0,10-7 0,1-2 0,-2 0 0,1-2 0,-56 7 0,73-12 0,0 0 0,0 0 0,0 1 0,1 1 0,-1 0 0,-14 9 0,-58 45 0,44-28 0,-100 75 0,134-102 0,1 0 0,0 1 0,1-1 0,-1 1 0,1 0 0,0 0 0,0 0 0,0 1 0,1-1 0,0 1 0,0 0 0,0 0 0,1 0 0,0 0 0,0 1 0,0-1 0,0 9 0,-1 9 0,2 1 0,0 0 0,4 32 0,0-14 0,1 6 0,3-1 0,2 0 0,21 68 0,12 60 0,-35-145 0,1-1 0,1-1 0,2 0 0,27 52 0,-38-80 0,125 231 0,-96-183 0,-15-23 0,1-2 0,1 0 0,21 25 0,-4-10 0,-24-27 0,0-1 0,1 0 0,0-1 0,19 15 0,43 30 0,-48-35 0,1-1 0,1-1 0,55 29 0,303 97 0,-358-136 0,0-2 0,1 0 0,51 3 0,81-9 0,-135 0 0,-7-1 0,0-1 0,0-1 0,1 0 0,-2-1 0,32-11 0,-18 2 0,0-1 0,32-21 0,-44 23 0,-1 0 0,0-1 0,25-28 0,41-53 0,-27 28 0,-19 21 0,-1-2 0,-3-1 0,42-80 0,-68 112 0,0-1 0,-2 0 0,0 0 0,-1-1 0,-1 1 0,0-1 0,0-30 0,3-14 0,45-405 0,-47 435 0,12-83 0,-9 77 0,-1-2 0,-3 1 0,0 0 0,-4-43 0,-2 67 0,-1 1 0,0-1 0,-1 1 0,-1 0 0,0 0 0,-11-18 0,3 5 0,2 1 0,3 5 0,-1 0 0,-1 1 0,-1 0 0,-1 1 0,-22-26 0,19 27 0,2-1 0,0 0 0,1 0 0,1-2 0,-15-32 0,-7-13 0,19 45 0,0 1 0,-1 0 0,-1 1 0,-1 1 0,0 0 0,-27-18 0,-19-20 0,45 40 0,0 1 0,-41-23 0,-2-2 0,39 24 0,-39-21 0,53 32 0,0 1 0,0 0 0,-1 1 0,0 0 0,1 0 0,-1 1 0,-18-2 0,25 4 8,1 0 0,-1 0 0,1 0 0,-1 0 0,1 1-1,-1-1 1,1 1 0,-1-1 0,1 1 0,-1 0 0,1 0 0,0 0-1,0 0 1,-1 1 0,1-1 0,0 0 0,-3 4 0,2-2 9,1 0 0,0 0 0,0 0 0,0 0 0,0 0 0,1 1 0,-1-1 0,1 1 0,0-1 0,-2 8 0,1 7-198,0-1-1,1 1 0,1 0 1,3 21-1,-2-17-604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E6031A-A52C-4468-989A-7A0F6C38F7C2}"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202072-5979-4A64-9D9B-78272DAAAAB2}" type="slidenum">
              <a:rPr lang="en-US" smtClean="0"/>
              <a:t>‹#›</a:t>
            </a:fld>
            <a:endParaRPr lang="en-US"/>
          </a:p>
        </p:txBody>
      </p:sp>
    </p:spTree>
    <p:extLst>
      <p:ext uri="{BB962C8B-B14F-4D97-AF65-F5344CB8AC3E}">
        <p14:creationId xmlns:p14="http://schemas.microsoft.com/office/powerpoint/2010/main" val="757383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a:t>
            </a:r>
            <a:r>
              <a:rPr lang="en-US"/>
              <a:t>our webpage</a:t>
            </a:r>
          </a:p>
        </p:txBody>
      </p:sp>
      <p:sp>
        <p:nvSpPr>
          <p:cNvPr id="4" name="Slide Number Placeholder 3"/>
          <p:cNvSpPr>
            <a:spLocks noGrp="1"/>
          </p:cNvSpPr>
          <p:nvPr>
            <p:ph type="sldNum" sz="quarter" idx="5"/>
          </p:nvPr>
        </p:nvSpPr>
        <p:spPr/>
        <p:txBody>
          <a:bodyPr/>
          <a:lstStyle/>
          <a:p>
            <a:fld id="{91202072-5979-4A64-9D9B-78272DAAAAB2}" type="slidenum">
              <a:rPr lang="en-US" smtClean="0"/>
              <a:t>6</a:t>
            </a:fld>
            <a:endParaRPr lang="en-US"/>
          </a:p>
        </p:txBody>
      </p:sp>
    </p:spTree>
    <p:extLst>
      <p:ext uri="{BB962C8B-B14F-4D97-AF65-F5344CB8AC3E}">
        <p14:creationId xmlns:p14="http://schemas.microsoft.com/office/powerpoint/2010/main" val="2381600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our national chaplain website</a:t>
            </a:r>
          </a:p>
        </p:txBody>
      </p:sp>
      <p:sp>
        <p:nvSpPr>
          <p:cNvPr id="4" name="Slide Number Placeholder 3"/>
          <p:cNvSpPr>
            <a:spLocks noGrp="1"/>
          </p:cNvSpPr>
          <p:nvPr>
            <p:ph type="sldNum" sz="quarter" idx="5"/>
          </p:nvPr>
        </p:nvSpPr>
        <p:spPr/>
        <p:txBody>
          <a:bodyPr/>
          <a:lstStyle/>
          <a:p>
            <a:fld id="{91202072-5979-4A64-9D9B-78272DAAAAB2}" type="slidenum">
              <a:rPr lang="en-US" smtClean="0"/>
              <a:t>12</a:t>
            </a:fld>
            <a:endParaRPr lang="en-US"/>
          </a:p>
        </p:txBody>
      </p:sp>
    </p:spTree>
    <p:extLst>
      <p:ext uri="{BB962C8B-B14F-4D97-AF65-F5344CB8AC3E}">
        <p14:creationId xmlns:p14="http://schemas.microsoft.com/office/powerpoint/2010/main" val="2875345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Department of CA site and Code of Ethics</a:t>
            </a:r>
          </a:p>
        </p:txBody>
      </p:sp>
      <p:sp>
        <p:nvSpPr>
          <p:cNvPr id="4" name="Slide Number Placeholder 3"/>
          <p:cNvSpPr>
            <a:spLocks noGrp="1"/>
          </p:cNvSpPr>
          <p:nvPr>
            <p:ph type="sldNum" sz="quarter" idx="5"/>
          </p:nvPr>
        </p:nvSpPr>
        <p:spPr/>
        <p:txBody>
          <a:bodyPr/>
          <a:lstStyle/>
          <a:p>
            <a:fld id="{91202072-5979-4A64-9D9B-78272DAAAAB2}" type="slidenum">
              <a:rPr lang="en-US" smtClean="0"/>
              <a:t>13</a:t>
            </a:fld>
            <a:endParaRPr lang="en-US"/>
          </a:p>
        </p:txBody>
      </p:sp>
    </p:spTree>
    <p:extLst>
      <p:ext uri="{BB962C8B-B14F-4D97-AF65-F5344CB8AC3E}">
        <p14:creationId xmlns:p14="http://schemas.microsoft.com/office/powerpoint/2010/main" val="645910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61A71-11E2-AE69-2E37-38983FC10A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20462F-2993-2EC0-361F-629A2C635D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E8A5F7E-F462-5C29-5CD2-274B5B3B02CC}"/>
              </a:ext>
            </a:extLst>
          </p:cNvPr>
          <p:cNvSpPr>
            <a:spLocks noGrp="1"/>
          </p:cNvSpPr>
          <p:nvPr>
            <p:ph type="dt" sz="half" idx="10"/>
          </p:nvPr>
        </p:nvSpPr>
        <p:spPr/>
        <p:txBody>
          <a:bodyPr/>
          <a:lstStyle/>
          <a:p>
            <a:fld id="{E0F86AAB-CC50-45FF-80A7-571B4FF1B399}" type="datetimeFigureOut">
              <a:rPr lang="en-US" smtClean="0"/>
              <a:t>7/31/2026</a:t>
            </a:fld>
            <a:endParaRPr lang="en-US"/>
          </a:p>
        </p:txBody>
      </p:sp>
      <p:sp>
        <p:nvSpPr>
          <p:cNvPr id="5" name="Footer Placeholder 4">
            <a:extLst>
              <a:ext uri="{FF2B5EF4-FFF2-40B4-BE49-F238E27FC236}">
                <a16:creationId xmlns:a16="http://schemas.microsoft.com/office/drawing/2014/main" id="{0169F755-D89B-4071-A60C-C83E0F43A1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D57817-DB95-2D57-742B-4B61AE31CC38}"/>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2140361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59CDF-7DC6-83B3-8C8D-F29FE4A7E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CACA95-CFCD-A050-3981-FD6E57B93B7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CE7666-902F-4B29-2DDB-79BB6555F5A8}"/>
              </a:ext>
            </a:extLst>
          </p:cNvPr>
          <p:cNvSpPr>
            <a:spLocks noGrp="1"/>
          </p:cNvSpPr>
          <p:nvPr>
            <p:ph type="dt" sz="half" idx="10"/>
          </p:nvPr>
        </p:nvSpPr>
        <p:spPr/>
        <p:txBody>
          <a:bodyPr/>
          <a:lstStyle/>
          <a:p>
            <a:fld id="{E0F86AAB-CC50-45FF-80A7-571B4FF1B399}" type="datetimeFigureOut">
              <a:rPr lang="en-US" smtClean="0"/>
              <a:t>7/31/2026</a:t>
            </a:fld>
            <a:endParaRPr lang="en-US"/>
          </a:p>
        </p:txBody>
      </p:sp>
      <p:sp>
        <p:nvSpPr>
          <p:cNvPr id="5" name="Footer Placeholder 4">
            <a:extLst>
              <a:ext uri="{FF2B5EF4-FFF2-40B4-BE49-F238E27FC236}">
                <a16:creationId xmlns:a16="http://schemas.microsoft.com/office/drawing/2014/main" id="{D555548C-5AA3-3DB0-C303-7E56DE4F55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4CC5E9-64B9-41E6-54CE-750C9B4DAE13}"/>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3465135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682EB0-0D80-AC65-BC4A-D77FF28B9C3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9EABB0-D1E6-0B87-D523-E6CD39BADF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0828B5-4F10-A06D-9DD8-4F4D91D377E0}"/>
              </a:ext>
            </a:extLst>
          </p:cNvPr>
          <p:cNvSpPr>
            <a:spLocks noGrp="1"/>
          </p:cNvSpPr>
          <p:nvPr>
            <p:ph type="dt" sz="half" idx="10"/>
          </p:nvPr>
        </p:nvSpPr>
        <p:spPr/>
        <p:txBody>
          <a:bodyPr/>
          <a:lstStyle/>
          <a:p>
            <a:fld id="{E0F86AAB-CC50-45FF-80A7-571B4FF1B399}" type="datetimeFigureOut">
              <a:rPr lang="en-US" smtClean="0"/>
              <a:t>7/31/2026</a:t>
            </a:fld>
            <a:endParaRPr lang="en-US"/>
          </a:p>
        </p:txBody>
      </p:sp>
      <p:sp>
        <p:nvSpPr>
          <p:cNvPr id="5" name="Footer Placeholder 4">
            <a:extLst>
              <a:ext uri="{FF2B5EF4-FFF2-40B4-BE49-F238E27FC236}">
                <a16:creationId xmlns:a16="http://schemas.microsoft.com/office/drawing/2014/main" id="{86D8DE95-A172-B1E5-0D46-84F163CB83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1CD07B-99C8-AD78-3785-D02FF00DFC0B}"/>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3890515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17B-AFC1-AEEF-C95F-9E88B3E28C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42990A-9280-9264-6FDD-88EE177DF3D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7870FB-F6D0-2AF6-E888-C20EDE553E7D}"/>
              </a:ext>
            </a:extLst>
          </p:cNvPr>
          <p:cNvSpPr>
            <a:spLocks noGrp="1"/>
          </p:cNvSpPr>
          <p:nvPr>
            <p:ph type="dt" sz="half" idx="10"/>
          </p:nvPr>
        </p:nvSpPr>
        <p:spPr/>
        <p:txBody>
          <a:bodyPr/>
          <a:lstStyle/>
          <a:p>
            <a:fld id="{E0F86AAB-CC50-45FF-80A7-571B4FF1B399}" type="datetimeFigureOut">
              <a:rPr lang="en-US" smtClean="0"/>
              <a:t>7/31/2026</a:t>
            </a:fld>
            <a:endParaRPr lang="en-US"/>
          </a:p>
        </p:txBody>
      </p:sp>
      <p:sp>
        <p:nvSpPr>
          <p:cNvPr id="5" name="Footer Placeholder 4">
            <a:extLst>
              <a:ext uri="{FF2B5EF4-FFF2-40B4-BE49-F238E27FC236}">
                <a16:creationId xmlns:a16="http://schemas.microsoft.com/office/drawing/2014/main" id="{102E4BE2-EA54-818A-C902-496D96600F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B60751-0F62-6995-68A3-7A75F8EB584E}"/>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4244095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6AC93-997C-0471-6A98-9791CCED5E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1307E5-8D7E-F05E-5D0E-DC1312518A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DF2B57-A2BF-D4C2-EBAF-B9B208D524CC}"/>
              </a:ext>
            </a:extLst>
          </p:cNvPr>
          <p:cNvSpPr>
            <a:spLocks noGrp="1"/>
          </p:cNvSpPr>
          <p:nvPr>
            <p:ph type="dt" sz="half" idx="10"/>
          </p:nvPr>
        </p:nvSpPr>
        <p:spPr/>
        <p:txBody>
          <a:bodyPr/>
          <a:lstStyle/>
          <a:p>
            <a:fld id="{E0F86AAB-CC50-45FF-80A7-571B4FF1B399}" type="datetimeFigureOut">
              <a:rPr lang="en-US" smtClean="0"/>
              <a:t>7/31/2026</a:t>
            </a:fld>
            <a:endParaRPr lang="en-US"/>
          </a:p>
        </p:txBody>
      </p:sp>
      <p:sp>
        <p:nvSpPr>
          <p:cNvPr id="5" name="Footer Placeholder 4">
            <a:extLst>
              <a:ext uri="{FF2B5EF4-FFF2-40B4-BE49-F238E27FC236}">
                <a16:creationId xmlns:a16="http://schemas.microsoft.com/office/drawing/2014/main" id="{FC070D75-945D-2DF3-8D23-CA8747096C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973FF2-4F97-101A-2958-46D7DA625193}"/>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640551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D3CAD-0FE3-A0BB-77EA-F1818C9ACE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D28355-E74F-0CFA-FB44-E8B6C93249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658A3B-D32E-7047-4AAB-83361EE25D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00EBD3-53A9-98F2-3095-1F223E5F13C0}"/>
              </a:ext>
            </a:extLst>
          </p:cNvPr>
          <p:cNvSpPr>
            <a:spLocks noGrp="1"/>
          </p:cNvSpPr>
          <p:nvPr>
            <p:ph type="dt" sz="half" idx="10"/>
          </p:nvPr>
        </p:nvSpPr>
        <p:spPr/>
        <p:txBody>
          <a:bodyPr/>
          <a:lstStyle/>
          <a:p>
            <a:fld id="{E0F86AAB-CC50-45FF-80A7-571B4FF1B399}" type="datetimeFigureOut">
              <a:rPr lang="en-US" smtClean="0"/>
              <a:t>7/31/2026</a:t>
            </a:fld>
            <a:endParaRPr lang="en-US"/>
          </a:p>
        </p:txBody>
      </p:sp>
      <p:sp>
        <p:nvSpPr>
          <p:cNvPr id="6" name="Footer Placeholder 5">
            <a:extLst>
              <a:ext uri="{FF2B5EF4-FFF2-40B4-BE49-F238E27FC236}">
                <a16:creationId xmlns:a16="http://schemas.microsoft.com/office/drawing/2014/main" id="{59FB16B7-8D79-AFB4-28B3-0D2F21ED5F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BAF9C2-EFCA-3620-FA7B-EE7DE53D766A}"/>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1690008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B7870-A4BB-C1DF-9198-D7CAB0CB55A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D45C64-9B6A-1B0B-E623-F50B3578AE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75526C6-E613-2243-0544-A10AE6E2700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CEA066-9FF2-2136-E10D-2D1A8FF8EC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95D5E9-C336-295B-8308-E944B31E8B6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69EA7E-21EB-B556-E5AF-0A1A1D97F2E5}"/>
              </a:ext>
            </a:extLst>
          </p:cNvPr>
          <p:cNvSpPr>
            <a:spLocks noGrp="1"/>
          </p:cNvSpPr>
          <p:nvPr>
            <p:ph type="dt" sz="half" idx="10"/>
          </p:nvPr>
        </p:nvSpPr>
        <p:spPr/>
        <p:txBody>
          <a:bodyPr/>
          <a:lstStyle/>
          <a:p>
            <a:fld id="{E0F86AAB-CC50-45FF-80A7-571B4FF1B399}" type="datetimeFigureOut">
              <a:rPr lang="en-US" smtClean="0"/>
              <a:t>7/31/2026</a:t>
            </a:fld>
            <a:endParaRPr lang="en-US"/>
          </a:p>
        </p:txBody>
      </p:sp>
      <p:sp>
        <p:nvSpPr>
          <p:cNvPr id="8" name="Footer Placeholder 7">
            <a:extLst>
              <a:ext uri="{FF2B5EF4-FFF2-40B4-BE49-F238E27FC236}">
                <a16:creationId xmlns:a16="http://schemas.microsoft.com/office/drawing/2014/main" id="{1FB09C5F-CD29-D356-5BA0-F941A298CA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047C41-891F-56A2-5463-563051705690}"/>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1508035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14F9D-F60F-915D-32CB-7E87198F51D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16D269-5F1C-204B-48C0-E7496D3C0304}"/>
              </a:ext>
            </a:extLst>
          </p:cNvPr>
          <p:cNvSpPr>
            <a:spLocks noGrp="1"/>
          </p:cNvSpPr>
          <p:nvPr>
            <p:ph type="dt" sz="half" idx="10"/>
          </p:nvPr>
        </p:nvSpPr>
        <p:spPr/>
        <p:txBody>
          <a:bodyPr/>
          <a:lstStyle/>
          <a:p>
            <a:fld id="{E0F86AAB-CC50-45FF-80A7-571B4FF1B399}" type="datetimeFigureOut">
              <a:rPr lang="en-US" smtClean="0"/>
              <a:t>7/31/2026</a:t>
            </a:fld>
            <a:endParaRPr lang="en-US"/>
          </a:p>
        </p:txBody>
      </p:sp>
      <p:sp>
        <p:nvSpPr>
          <p:cNvPr id="4" name="Footer Placeholder 3">
            <a:extLst>
              <a:ext uri="{FF2B5EF4-FFF2-40B4-BE49-F238E27FC236}">
                <a16:creationId xmlns:a16="http://schemas.microsoft.com/office/drawing/2014/main" id="{DB9C054B-AD1E-1732-CE64-331F9A5FA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A1F883-CB0E-D2DF-A067-BD8E5D4C3114}"/>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2537117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2E501D-FB60-A146-A3D4-02E0EB7E2DD3}"/>
              </a:ext>
            </a:extLst>
          </p:cNvPr>
          <p:cNvSpPr>
            <a:spLocks noGrp="1"/>
          </p:cNvSpPr>
          <p:nvPr>
            <p:ph type="dt" sz="half" idx="10"/>
          </p:nvPr>
        </p:nvSpPr>
        <p:spPr/>
        <p:txBody>
          <a:bodyPr/>
          <a:lstStyle/>
          <a:p>
            <a:fld id="{E0F86AAB-CC50-45FF-80A7-571B4FF1B399}" type="datetimeFigureOut">
              <a:rPr lang="en-US" smtClean="0"/>
              <a:t>7/31/2026</a:t>
            </a:fld>
            <a:endParaRPr lang="en-US"/>
          </a:p>
        </p:txBody>
      </p:sp>
      <p:sp>
        <p:nvSpPr>
          <p:cNvPr id="3" name="Footer Placeholder 2">
            <a:extLst>
              <a:ext uri="{FF2B5EF4-FFF2-40B4-BE49-F238E27FC236}">
                <a16:creationId xmlns:a16="http://schemas.microsoft.com/office/drawing/2014/main" id="{4B58C233-F152-7181-C769-FD0300E6EC9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EC490F-D168-2509-7F10-1216CABC3F4C}"/>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324202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60B58-7785-9E9A-3F3E-F201785256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BBAEF7E-F5E7-16DD-A46D-09DFF673A3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3290B9-7F77-9DCF-4BBC-2F8F4C3902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30E8A9-FDE0-F97D-01CA-BFF819F2D8EA}"/>
              </a:ext>
            </a:extLst>
          </p:cNvPr>
          <p:cNvSpPr>
            <a:spLocks noGrp="1"/>
          </p:cNvSpPr>
          <p:nvPr>
            <p:ph type="dt" sz="half" idx="10"/>
          </p:nvPr>
        </p:nvSpPr>
        <p:spPr/>
        <p:txBody>
          <a:bodyPr/>
          <a:lstStyle/>
          <a:p>
            <a:fld id="{E0F86AAB-CC50-45FF-80A7-571B4FF1B399}" type="datetimeFigureOut">
              <a:rPr lang="en-US" smtClean="0"/>
              <a:t>7/31/2026</a:t>
            </a:fld>
            <a:endParaRPr lang="en-US"/>
          </a:p>
        </p:txBody>
      </p:sp>
      <p:sp>
        <p:nvSpPr>
          <p:cNvPr id="6" name="Footer Placeholder 5">
            <a:extLst>
              <a:ext uri="{FF2B5EF4-FFF2-40B4-BE49-F238E27FC236}">
                <a16:creationId xmlns:a16="http://schemas.microsoft.com/office/drawing/2014/main" id="{C4BCC5AE-37DE-3A9C-106A-3E82A80946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2BD0A7-4C3F-933E-7FC4-CC814DF042B3}"/>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366929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40217-C50C-CD32-A32C-91282DE1C4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C2B5B7-A35C-A9AE-3D63-F942CB8919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3BB5DC-242A-103F-BD2D-4A263C3CD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F3595B-EF33-105E-FD3E-AECD462683B1}"/>
              </a:ext>
            </a:extLst>
          </p:cNvPr>
          <p:cNvSpPr>
            <a:spLocks noGrp="1"/>
          </p:cNvSpPr>
          <p:nvPr>
            <p:ph type="dt" sz="half" idx="10"/>
          </p:nvPr>
        </p:nvSpPr>
        <p:spPr/>
        <p:txBody>
          <a:bodyPr/>
          <a:lstStyle/>
          <a:p>
            <a:fld id="{E0F86AAB-CC50-45FF-80A7-571B4FF1B399}" type="datetimeFigureOut">
              <a:rPr lang="en-US" smtClean="0"/>
              <a:t>7/31/2026</a:t>
            </a:fld>
            <a:endParaRPr lang="en-US"/>
          </a:p>
        </p:txBody>
      </p:sp>
      <p:sp>
        <p:nvSpPr>
          <p:cNvPr id="6" name="Footer Placeholder 5">
            <a:extLst>
              <a:ext uri="{FF2B5EF4-FFF2-40B4-BE49-F238E27FC236}">
                <a16:creationId xmlns:a16="http://schemas.microsoft.com/office/drawing/2014/main" id="{2A485B93-88C4-7C9C-2DB4-D68E332A36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8EC1B6-2A33-1535-2C56-492EEE807B80}"/>
              </a:ext>
            </a:extLst>
          </p:cNvPr>
          <p:cNvSpPr>
            <a:spLocks noGrp="1"/>
          </p:cNvSpPr>
          <p:nvPr>
            <p:ph type="sldNum" sz="quarter" idx="12"/>
          </p:nvPr>
        </p:nvSpPr>
        <p:spPr/>
        <p:txBody>
          <a:bodyPr/>
          <a:lstStyle/>
          <a:p>
            <a:fld id="{4C305FD8-ACD3-439B-8CA7-76A3060F754B}" type="slidenum">
              <a:rPr lang="en-US" smtClean="0"/>
              <a:t>‹#›</a:t>
            </a:fld>
            <a:endParaRPr lang="en-US"/>
          </a:p>
        </p:txBody>
      </p:sp>
    </p:spTree>
    <p:extLst>
      <p:ext uri="{BB962C8B-B14F-4D97-AF65-F5344CB8AC3E}">
        <p14:creationId xmlns:p14="http://schemas.microsoft.com/office/powerpoint/2010/main" val="2822623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CAF389-BD3F-5B39-2FA7-17D12BC18D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A5091B-A3AA-C7B0-22CA-389FE9B086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088509-8682-DB54-61FB-D925D0DF7F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F86AAB-CC50-45FF-80A7-571B4FF1B399}" type="datetimeFigureOut">
              <a:rPr lang="en-US" smtClean="0"/>
              <a:t>7/31/2026</a:t>
            </a:fld>
            <a:endParaRPr lang="en-US"/>
          </a:p>
        </p:txBody>
      </p:sp>
      <p:sp>
        <p:nvSpPr>
          <p:cNvPr id="5" name="Footer Placeholder 4">
            <a:extLst>
              <a:ext uri="{FF2B5EF4-FFF2-40B4-BE49-F238E27FC236}">
                <a16:creationId xmlns:a16="http://schemas.microsoft.com/office/drawing/2014/main" id="{D7A1FC9F-8A55-B518-03C9-9248E5501B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6DF270D-B69B-BCD2-F724-32CA5FF7D0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305FD8-ACD3-439B-8CA7-76A3060F754B}" type="slidenum">
              <a:rPr lang="en-US" smtClean="0"/>
              <a:t>‹#›</a:t>
            </a:fld>
            <a:endParaRPr lang="en-US"/>
          </a:p>
        </p:txBody>
      </p:sp>
    </p:spTree>
    <p:extLst>
      <p:ext uri="{BB962C8B-B14F-4D97-AF65-F5344CB8AC3E}">
        <p14:creationId xmlns:p14="http://schemas.microsoft.com/office/powerpoint/2010/main" val="1204205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picpedia.org/highway-signs/c/code-of-ethics.html"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customXml" Target="../ink/ink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pixabay.com/illustrations/question-mark-question-response-1019820/"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picpedia.org/highway-signs/c/code-of-ethics.html"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picpedia.org/highway-signs/c/code-of-ethics.html"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2C5CE441-BA50-A352-6DF8-3B02FB6103AB}"/>
              </a:ext>
            </a:extLst>
          </p:cNvPr>
          <p:cNvSpPr>
            <a:spLocks noGrp="1"/>
          </p:cNvSpPr>
          <p:nvPr>
            <p:ph type="title"/>
          </p:nvPr>
        </p:nvSpPr>
        <p:spPr>
          <a:xfrm>
            <a:off x="584474" y="3089739"/>
            <a:ext cx="4412021" cy="3030724"/>
          </a:xfrm>
        </p:spPr>
        <p:txBody>
          <a:bodyPr vert="horz" lIns="91440" tIns="45720" rIns="91440" bIns="45720" rtlCol="0" anchor="b">
            <a:normAutofit fontScale="90000"/>
          </a:bodyPr>
          <a:lstStyle/>
          <a:p>
            <a:pPr algn="ctr"/>
            <a:br>
              <a:rPr lang="en-US" sz="5400" b="1" kern="1200" dirty="0">
                <a:solidFill>
                  <a:srgbClr val="FFFFFF"/>
                </a:solidFill>
                <a:latin typeface="+mj-lt"/>
                <a:ea typeface="+mj-ea"/>
                <a:cs typeface="+mj-cs"/>
              </a:rPr>
            </a:br>
            <a:br>
              <a:rPr lang="en-US" sz="5400" b="1" kern="1200" dirty="0">
                <a:solidFill>
                  <a:srgbClr val="FFFFFF"/>
                </a:solidFill>
                <a:latin typeface="+mj-lt"/>
                <a:ea typeface="+mj-ea"/>
                <a:cs typeface="+mj-cs"/>
              </a:rPr>
            </a:br>
            <a:br>
              <a:rPr lang="en-US" sz="6000" b="1" kern="1200" dirty="0">
                <a:solidFill>
                  <a:srgbClr val="FFFFFF"/>
                </a:solidFill>
                <a:latin typeface="+mj-lt"/>
                <a:ea typeface="+mj-ea"/>
                <a:cs typeface="+mj-cs"/>
              </a:rPr>
            </a:br>
            <a:r>
              <a:rPr lang="en-US" sz="6000" b="1" kern="1200" dirty="0">
                <a:solidFill>
                  <a:srgbClr val="FFFFFF"/>
                </a:solidFill>
                <a:latin typeface="+mj-lt"/>
                <a:ea typeface="+mj-ea"/>
                <a:cs typeface="+mj-cs"/>
              </a:rPr>
              <a:t>VFW Chaplains Training</a:t>
            </a:r>
            <a:br>
              <a:rPr lang="en-US" sz="5400" b="1" kern="1200" dirty="0">
                <a:solidFill>
                  <a:srgbClr val="FFFFFF"/>
                </a:solidFill>
                <a:latin typeface="+mj-lt"/>
                <a:ea typeface="+mj-ea"/>
                <a:cs typeface="+mj-cs"/>
              </a:rPr>
            </a:br>
            <a:br>
              <a:rPr lang="en-US" sz="5400" b="1" kern="1200" dirty="0">
                <a:solidFill>
                  <a:srgbClr val="FFFFFF"/>
                </a:solidFill>
                <a:latin typeface="+mj-lt"/>
                <a:ea typeface="+mj-ea"/>
                <a:cs typeface="+mj-cs"/>
              </a:rPr>
            </a:br>
            <a:r>
              <a:rPr lang="en-US" sz="5400" b="1" kern="1200" dirty="0">
                <a:solidFill>
                  <a:srgbClr val="FFFFFF"/>
                </a:solidFill>
                <a:latin typeface="+mj-lt"/>
                <a:ea typeface="+mj-ea"/>
                <a:cs typeface="+mj-cs"/>
              </a:rPr>
              <a:t> </a:t>
            </a:r>
            <a:br>
              <a:rPr lang="en-US" sz="5400" b="1" kern="1200" dirty="0">
                <a:solidFill>
                  <a:srgbClr val="FFFFFF"/>
                </a:solidFill>
                <a:latin typeface="+mj-lt"/>
                <a:ea typeface="+mj-ea"/>
                <a:cs typeface="+mj-cs"/>
              </a:rPr>
            </a:br>
            <a:r>
              <a:rPr lang="en-US" sz="6700" b="1" kern="1200" dirty="0">
                <a:solidFill>
                  <a:srgbClr val="FFFF00"/>
                </a:solidFill>
                <a:latin typeface="+mj-lt"/>
                <a:ea typeface="+mj-ea"/>
                <a:cs typeface="+mj-cs"/>
              </a:rPr>
              <a:t> Ethics</a:t>
            </a:r>
            <a:br>
              <a:rPr lang="en-US" sz="3400" b="1" kern="1200" dirty="0">
                <a:solidFill>
                  <a:srgbClr val="FFFFFF"/>
                </a:solidFill>
                <a:latin typeface="+mj-lt"/>
                <a:ea typeface="+mj-ea"/>
                <a:cs typeface="+mj-cs"/>
              </a:rPr>
            </a:br>
            <a:br>
              <a:rPr lang="en-US" sz="3400" b="1" kern="1200" dirty="0">
                <a:solidFill>
                  <a:srgbClr val="FFFFFF"/>
                </a:solidFill>
                <a:latin typeface="+mj-lt"/>
                <a:ea typeface="+mj-ea"/>
                <a:cs typeface="+mj-cs"/>
              </a:rPr>
            </a:br>
            <a:endParaRPr lang="en-US" sz="3400" b="1" kern="1200" dirty="0">
              <a:solidFill>
                <a:srgbClr val="FFFFFF"/>
              </a:solidFill>
              <a:latin typeface="+mj-lt"/>
              <a:ea typeface="+mj-ea"/>
              <a:cs typeface="+mj-cs"/>
            </a:endParaRPr>
          </a:p>
        </p:txBody>
      </p:sp>
      <p:pic>
        <p:nvPicPr>
          <p:cNvPr id="7" name="Content Placeholder 6">
            <a:extLst>
              <a:ext uri="{FF2B5EF4-FFF2-40B4-BE49-F238E27FC236}">
                <a16:creationId xmlns:a16="http://schemas.microsoft.com/office/drawing/2014/main" id="{118EB7FD-0B98-1AC6-2784-72E45CD0939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469" b="469"/>
          <a:stretch/>
        </p:blipFill>
        <p:spPr>
          <a:xfrm>
            <a:off x="6366711" y="857673"/>
            <a:ext cx="5152414" cy="5142654"/>
          </a:xfrm>
          <a:prstGeom prst="rect">
            <a:avLst/>
          </a:prstGeom>
        </p:spPr>
      </p:pic>
    </p:spTree>
    <p:extLst>
      <p:ext uri="{BB962C8B-B14F-4D97-AF65-F5344CB8AC3E}">
        <p14:creationId xmlns:p14="http://schemas.microsoft.com/office/powerpoint/2010/main" val="2811649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A118E-60A6-CB97-F82E-6E29F3E7449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161975-3F39-A0E2-9FF7-FA4D35741A50}"/>
              </a:ext>
            </a:extLst>
          </p:cNvPr>
          <p:cNvSpPr>
            <a:spLocks noGrp="1"/>
          </p:cNvSpPr>
          <p:nvPr>
            <p:ph idx="1"/>
          </p:nvPr>
        </p:nvSpPr>
        <p:spPr>
          <a:xfrm>
            <a:off x="838200" y="239486"/>
            <a:ext cx="10515600" cy="5937477"/>
          </a:xfrm>
        </p:spPr>
        <p:txBody>
          <a:bodyPr>
            <a:normAutofit/>
          </a:bodyPr>
          <a:lstStyle/>
          <a:p>
            <a:pPr marL="0" marR="0"/>
            <a:endParaRPr lang="en-US" sz="3000" dirty="0">
              <a:solidFill>
                <a:srgbClr val="010101"/>
              </a:solidFill>
              <a:effectLst/>
              <a:latin typeface="Trebuchet MS" panose="020B0603020202020204" pitchFamily="34" charset="0"/>
              <a:ea typeface="Times New Roman" panose="02020603050405020304" pitchFamily="18" charset="0"/>
            </a:endParaRPr>
          </a:p>
          <a:p>
            <a:pPr marL="0" marR="0">
              <a:spcAft>
                <a:spcPts val="0"/>
              </a:spcAft>
            </a:pPr>
            <a:endParaRPr lang="en-US" sz="3000" dirty="0">
              <a:solidFill>
                <a:srgbClr val="010101"/>
              </a:solidFill>
              <a:latin typeface="Trebuchet MS" panose="020B0603020202020204" pitchFamily="34" charset="0"/>
              <a:ea typeface="Times New Roman" panose="02020603050405020304" pitchFamily="18" charset="0"/>
            </a:endParaRPr>
          </a:p>
          <a:p>
            <a:pPr marL="0" marR="0">
              <a:spcAft>
                <a:spcPts val="0"/>
              </a:spcAft>
            </a:pPr>
            <a:endParaRPr lang="en-US" sz="3000" dirty="0">
              <a:effectLst/>
              <a:latin typeface="Times New Roman" panose="02020603050405020304" pitchFamily="18" charset="0"/>
              <a:ea typeface="Times New Roman" panose="02020603050405020304" pitchFamily="18" charset="0"/>
            </a:endParaRPr>
          </a:p>
          <a:p>
            <a:endParaRPr lang="en-US" sz="3000" dirty="0"/>
          </a:p>
        </p:txBody>
      </p:sp>
      <p:pic>
        <p:nvPicPr>
          <p:cNvPr id="2" name="Picture 1" descr="A close-up of a sign&#10;&#10;AI-generated content may be incorrect.">
            <a:extLst>
              <a:ext uri="{FF2B5EF4-FFF2-40B4-BE49-F238E27FC236}">
                <a16:creationId xmlns:a16="http://schemas.microsoft.com/office/drawing/2014/main" id="{D9B1FD6D-EA74-CEB4-BFF9-6E26FAF56E6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287008" y="4282068"/>
            <a:ext cx="3509056" cy="2336446"/>
          </a:xfrm>
          <a:prstGeom prst="rect">
            <a:avLst/>
          </a:prstGeom>
        </p:spPr>
      </p:pic>
      <p:sp>
        <p:nvSpPr>
          <p:cNvPr id="4" name="TextBox 3">
            <a:extLst>
              <a:ext uri="{FF2B5EF4-FFF2-40B4-BE49-F238E27FC236}">
                <a16:creationId xmlns:a16="http://schemas.microsoft.com/office/drawing/2014/main" id="{9CB32FD0-B390-5D51-3309-5B966466B12C}"/>
              </a:ext>
            </a:extLst>
          </p:cNvPr>
          <p:cNvSpPr txBox="1"/>
          <p:nvPr/>
        </p:nvSpPr>
        <p:spPr>
          <a:xfrm>
            <a:off x="7439842" y="11455695"/>
            <a:ext cx="3594222" cy="230832"/>
          </a:xfrm>
          <a:prstGeom prst="rect">
            <a:avLst/>
          </a:prstGeom>
          <a:noFill/>
        </p:spPr>
        <p:txBody>
          <a:bodyPr wrap="square" rtlCol="0">
            <a:spAutoFit/>
          </a:bodyPr>
          <a:lstStyle/>
          <a:p>
            <a:r>
              <a:rPr lang="en-US" sz="900">
                <a:hlinkClick r:id="rId3" tooltip="https://www.picpedia.org/highway-signs/c/code-of-ethics.html"/>
              </a:rPr>
              <a:t>This Photo</a:t>
            </a:r>
            <a:r>
              <a:rPr lang="en-US" sz="900"/>
              <a:t> by Unknown Author is licensed under </a:t>
            </a:r>
            <a:r>
              <a:rPr lang="en-US" sz="900">
                <a:hlinkClick r:id="rId4" tooltip="https://creativecommons.org/licenses/by-sa/3.0/"/>
              </a:rPr>
              <a:t>CC BY-SA</a:t>
            </a:r>
            <a:endParaRPr lang="en-US" sz="900"/>
          </a:p>
        </p:txBody>
      </p:sp>
      <p:sp>
        <p:nvSpPr>
          <p:cNvPr id="5" name="TextBox 4">
            <a:extLst>
              <a:ext uri="{FF2B5EF4-FFF2-40B4-BE49-F238E27FC236}">
                <a16:creationId xmlns:a16="http://schemas.microsoft.com/office/drawing/2014/main" id="{8D8E6DC6-8EBD-0C07-8335-4DB28E52AF84}"/>
              </a:ext>
            </a:extLst>
          </p:cNvPr>
          <p:cNvSpPr txBox="1"/>
          <p:nvPr/>
        </p:nvSpPr>
        <p:spPr>
          <a:xfrm>
            <a:off x="228600" y="805543"/>
            <a:ext cx="7616144" cy="3498394"/>
          </a:xfrm>
          <a:prstGeom prst="rect">
            <a:avLst/>
          </a:prstGeom>
          <a:noFill/>
        </p:spPr>
        <p:txBody>
          <a:bodyPr wrap="square" rtlCol="0">
            <a:spAutoFit/>
          </a:bodyPr>
          <a:lstStyle/>
          <a:p>
            <a:pPr fontAlgn="base">
              <a:spcBef>
                <a:spcPts val="0"/>
              </a:spcBef>
              <a:spcAft>
                <a:spcPts val="1365"/>
              </a:spcAft>
              <a:buClr>
                <a:srgbClr val="000000"/>
              </a:buClr>
              <a:buSzPts val="1000"/>
            </a:pPr>
            <a:r>
              <a:rPr lang="en-US" sz="3000" kern="100" dirty="0">
                <a:uFill>
                  <a:solidFill>
                    <a:srgbClr val="000000"/>
                  </a:solidFill>
                </a:uFill>
                <a:latin typeface="Trebuchet MS" panose="020B0603020202020204" pitchFamily="34" charset="0"/>
                <a:ea typeface="Calibri" panose="020F0502020204030204" pitchFamily="34" charset="0"/>
                <a:cs typeface="Calibri" panose="020F0502020204030204" pitchFamily="34" charset="0"/>
              </a:rPr>
              <a:t>10. Chaplains are volunteers and will take no monetary gifts from those who are served.  </a:t>
            </a:r>
          </a:p>
          <a:p>
            <a:pPr fontAlgn="base">
              <a:spcBef>
                <a:spcPts val="0"/>
              </a:spcBef>
              <a:spcAft>
                <a:spcPts val="1365"/>
              </a:spcAft>
              <a:buClr>
                <a:srgbClr val="000000"/>
              </a:buClr>
              <a:buSzPts val="1000"/>
            </a:pPr>
            <a:r>
              <a:rPr lang="en-US" sz="3000" kern="100" dirty="0">
                <a:uFill>
                  <a:solidFill>
                    <a:srgbClr val="000000"/>
                  </a:solidFill>
                </a:uFill>
                <a:latin typeface="Trebuchet MS" panose="020B0603020202020204" pitchFamily="34" charset="0"/>
                <a:ea typeface="Calibri" panose="020F0502020204030204" pitchFamily="34" charset="0"/>
                <a:cs typeface="Calibri" panose="020F0502020204030204" pitchFamily="34" charset="0"/>
              </a:rPr>
              <a:t>11. Chaplains shall adhere to all applicable Codes of Ethical Standards as prescribed by the VFW</a:t>
            </a:r>
          </a:p>
          <a:p>
            <a:endParaRPr lang="en-US" dirty="0"/>
          </a:p>
        </p:txBody>
      </p:sp>
    </p:spTree>
    <p:extLst>
      <p:ext uri="{BB962C8B-B14F-4D97-AF65-F5344CB8AC3E}">
        <p14:creationId xmlns:p14="http://schemas.microsoft.com/office/powerpoint/2010/main" val="1951820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CA5D881-6374-6595-D284-A65497AE8F4B}"/>
              </a:ext>
            </a:extLst>
          </p:cNvPr>
          <p:cNvSpPr txBox="1"/>
          <p:nvPr/>
        </p:nvSpPr>
        <p:spPr>
          <a:xfrm>
            <a:off x="257676" y="5070936"/>
            <a:ext cx="11328582" cy="1015663"/>
          </a:xfrm>
          <a:prstGeom prst="rect">
            <a:avLst/>
          </a:prstGeom>
          <a:noFill/>
        </p:spPr>
        <p:txBody>
          <a:bodyPr wrap="square" rtlCol="0">
            <a:spAutoFit/>
          </a:bodyPr>
          <a:lstStyle/>
          <a:p>
            <a:r>
              <a:rPr lang="en-US" sz="6000" dirty="0"/>
              <a:t>https://lotcs.org/vfw_chaplain.html</a:t>
            </a:r>
          </a:p>
        </p:txBody>
      </p:sp>
      <p:pic>
        <p:nvPicPr>
          <p:cNvPr id="8" name="Picture 7">
            <a:extLst>
              <a:ext uri="{FF2B5EF4-FFF2-40B4-BE49-F238E27FC236}">
                <a16:creationId xmlns:a16="http://schemas.microsoft.com/office/drawing/2014/main" id="{BD1A0D00-E5D1-B8E0-10F4-FC2E7B134F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734" y="148992"/>
            <a:ext cx="10569512" cy="4538755"/>
          </a:xfrm>
          <a:prstGeom prst="rect">
            <a:avLst/>
          </a:prstGeom>
        </p:spPr>
      </p:pic>
    </p:spTree>
    <p:extLst>
      <p:ext uri="{BB962C8B-B14F-4D97-AF65-F5344CB8AC3E}">
        <p14:creationId xmlns:p14="http://schemas.microsoft.com/office/powerpoint/2010/main" val="2962850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62E915-A1D3-7DBF-5B9D-D1BF1FB68A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229" y="1956123"/>
            <a:ext cx="11470935" cy="3808070"/>
          </a:xfrm>
          <a:prstGeom prst="rect">
            <a:avLst/>
          </a:prstGeom>
        </p:spPr>
      </p:pic>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B12C8C95-B890-42E2-ADFE-97B577BCB131}"/>
                  </a:ext>
                </a:extLst>
              </p14:cNvPr>
              <p14:cNvContentPartPr/>
              <p14:nvPr/>
            </p14:nvContentPartPr>
            <p14:xfrm>
              <a:off x="3643018" y="1677413"/>
              <a:ext cx="813960" cy="939240"/>
            </p14:xfrm>
          </p:contentPart>
        </mc:Choice>
        <mc:Fallback xmlns="">
          <p:pic>
            <p:nvPicPr>
              <p:cNvPr id="6" name="Ink 5">
                <a:extLst>
                  <a:ext uri="{FF2B5EF4-FFF2-40B4-BE49-F238E27FC236}">
                    <a16:creationId xmlns:a16="http://schemas.microsoft.com/office/drawing/2014/main" id="{B12C8C95-B890-42E2-ADFE-97B577BCB131}"/>
                  </a:ext>
                </a:extLst>
              </p:cNvPr>
              <p:cNvPicPr/>
              <p:nvPr/>
            </p:nvPicPr>
            <p:blipFill>
              <a:blip r:embed="rId5"/>
              <a:stretch>
                <a:fillRect/>
              </a:stretch>
            </p:blipFill>
            <p:spPr>
              <a:xfrm>
                <a:off x="3607018" y="1641773"/>
                <a:ext cx="885600" cy="1010880"/>
              </a:xfrm>
              <a:prstGeom prst="rect">
                <a:avLst/>
              </a:prstGeom>
            </p:spPr>
          </p:pic>
        </mc:Fallback>
      </mc:AlternateContent>
    </p:spTree>
    <p:extLst>
      <p:ext uri="{BB962C8B-B14F-4D97-AF65-F5344CB8AC3E}">
        <p14:creationId xmlns:p14="http://schemas.microsoft.com/office/powerpoint/2010/main" val="2796446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2587ECF-85E9-4393-9D87-8EB6F3F6C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C574F6-9BFF-E65E-47E0-02BA1236CA3F}"/>
              </a:ext>
            </a:extLst>
          </p:cNvPr>
          <p:cNvSpPr>
            <a:spLocks noGrp="1"/>
          </p:cNvSpPr>
          <p:nvPr>
            <p:ph type="title"/>
          </p:nvPr>
        </p:nvSpPr>
        <p:spPr>
          <a:xfrm>
            <a:off x="838199" y="537883"/>
            <a:ext cx="4783697" cy="1942810"/>
          </a:xfrm>
        </p:spPr>
        <p:txBody>
          <a:bodyPr vert="horz" lIns="91440" tIns="45720" rIns="91440" bIns="45720" rtlCol="0" anchor="b">
            <a:normAutofit/>
          </a:bodyPr>
          <a:lstStyle/>
          <a:p>
            <a:r>
              <a:rPr lang="en-US" sz="4000" b="1" kern="1200" dirty="0">
                <a:solidFill>
                  <a:schemeClr val="tx1"/>
                </a:solidFill>
                <a:latin typeface="+mj-lt"/>
                <a:ea typeface="+mj-ea"/>
                <a:cs typeface="+mj-cs"/>
              </a:rPr>
              <a:t>VFW Code of Ethics</a:t>
            </a:r>
          </a:p>
        </p:txBody>
      </p:sp>
      <p:sp>
        <p:nvSpPr>
          <p:cNvPr id="6" name="TextBox 5">
            <a:extLst>
              <a:ext uri="{FF2B5EF4-FFF2-40B4-BE49-F238E27FC236}">
                <a16:creationId xmlns:a16="http://schemas.microsoft.com/office/drawing/2014/main" id="{3341AD24-98C1-2CEF-1AB2-CA4A46BD4981}"/>
              </a:ext>
            </a:extLst>
          </p:cNvPr>
          <p:cNvSpPr txBox="1"/>
          <p:nvPr/>
        </p:nvSpPr>
        <p:spPr>
          <a:xfrm>
            <a:off x="838198" y="2660516"/>
            <a:ext cx="4783697" cy="3433583"/>
          </a:xfrm>
          <a:prstGeom prst="rect">
            <a:avLst/>
          </a:prstGeom>
        </p:spPr>
        <p:txBody>
          <a:bodyPr vert="horz" lIns="91440" tIns="45720" rIns="91440" bIns="45720" rtlCol="0">
            <a:normAutofit/>
          </a:bodyPr>
          <a:lstStyle/>
          <a:p>
            <a:pPr>
              <a:lnSpc>
                <a:spcPct val="90000"/>
              </a:lnSpc>
              <a:spcAft>
                <a:spcPts val="600"/>
              </a:spcAft>
            </a:pPr>
            <a:r>
              <a:rPr lang="en-US" sz="3000" dirty="0"/>
              <a:t>        </a:t>
            </a:r>
            <a:r>
              <a:rPr lang="en-US" sz="3000" u="sng" dirty="0"/>
              <a:t>Also Includes</a:t>
            </a:r>
          </a:p>
          <a:p>
            <a:pPr indent="-228600">
              <a:lnSpc>
                <a:spcPct val="90000"/>
              </a:lnSpc>
              <a:spcAft>
                <a:spcPts val="600"/>
              </a:spcAft>
              <a:buFont typeface="Arial" panose="020B0604020202020204" pitchFamily="34" charset="0"/>
              <a:buChar char="•"/>
            </a:pPr>
            <a:r>
              <a:rPr lang="en-US" sz="3000" dirty="0"/>
              <a:t> personal conduct</a:t>
            </a:r>
          </a:p>
          <a:p>
            <a:pPr indent="-228600">
              <a:lnSpc>
                <a:spcPct val="90000"/>
              </a:lnSpc>
              <a:spcAft>
                <a:spcPts val="600"/>
              </a:spcAft>
              <a:buFont typeface="Arial" panose="020B0604020202020204" pitchFamily="34" charset="0"/>
              <a:buChar char="•"/>
            </a:pPr>
            <a:r>
              <a:rPr lang="en-US" sz="3000" dirty="0"/>
              <a:t>Accountability</a:t>
            </a:r>
          </a:p>
          <a:p>
            <a:pPr indent="-228600">
              <a:lnSpc>
                <a:spcPct val="90000"/>
              </a:lnSpc>
              <a:spcAft>
                <a:spcPts val="600"/>
              </a:spcAft>
              <a:buFont typeface="Arial" panose="020B0604020202020204" pitchFamily="34" charset="0"/>
              <a:buChar char="•"/>
            </a:pPr>
            <a:r>
              <a:rPr lang="en-US" sz="3000" dirty="0"/>
              <a:t>Conflict of interest</a:t>
            </a:r>
          </a:p>
          <a:p>
            <a:pPr indent="-228600">
              <a:lnSpc>
                <a:spcPct val="90000"/>
              </a:lnSpc>
              <a:spcAft>
                <a:spcPts val="600"/>
              </a:spcAft>
              <a:buFont typeface="Arial" panose="020B0604020202020204" pitchFamily="34" charset="0"/>
              <a:buChar char="•"/>
            </a:pPr>
            <a:endParaRPr lang="en-US" sz="2000" dirty="0"/>
          </a:p>
        </p:txBody>
      </p:sp>
      <p:pic>
        <p:nvPicPr>
          <p:cNvPr id="5" name="Content Placeholder 4" descr="A close-up of a document&#10;&#10;Description automatically generated">
            <a:extLst>
              <a:ext uri="{FF2B5EF4-FFF2-40B4-BE49-F238E27FC236}">
                <a16:creationId xmlns:a16="http://schemas.microsoft.com/office/drawing/2014/main" id="{AD55432F-5B0C-CE88-855A-14899D6C0B9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88424" y="570346"/>
            <a:ext cx="5365375" cy="5517095"/>
          </a:xfrm>
          <a:prstGeom prst="rect">
            <a:avLst/>
          </a:prstGeom>
        </p:spPr>
      </p:pic>
    </p:spTree>
    <p:extLst>
      <p:ext uri="{BB962C8B-B14F-4D97-AF65-F5344CB8AC3E}">
        <p14:creationId xmlns:p14="http://schemas.microsoft.com/office/powerpoint/2010/main" val="4180401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825F8-C5A1-9CCF-1BB5-6ED8E07D932B}"/>
              </a:ext>
            </a:extLst>
          </p:cNvPr>
          <p:cNvSpPr>
            <a:spLocks noGrp="1"/>
          </p:cNvSpPr>
          <p:nvPr>
            <p:ph type="title"/>
          </p:nvPr>
        </p:nvSpPr>
        <p:spPr/>
        <p:txBody>
          <a:bodyPr/>
          <a:lstStyle/>
          <a:p>
            <a:pPr algn="ctr"/>
            <a:r>
              <a:rPr lang="en-US" b="1" dirty="0"/>
              <a:t>Additional Points</a:t>
            </a:r>
          </a:p>
        </p:txBody>
      </p:sp>
      <p:sp>
        <p:nvSpPr>
          <p:cNvPr id="3" name="Content Placeholder 2">
            <a:extLst>
              <a:ext uri="{FF2B5EF4-FFF2-40B4-BE49-F238E27FC236}">
                <a16:creationId xmlns:a16="http://schemas.microsoft.com/office/drawing/2014/main" id="{F289E5F2-1596-55FC-1A58-A6EA51AE2A3E}"/>
              </a:ext>
            </a:extLst>
          </p:cNvPr>
          <p:cNvSpPr>
            <a:spLocks noGrp="1"/>
          </p:cNvSpPr>
          <p:nvPr>
            <p:ph idx="1"/>
          </p:nvPr>
        </p:nvSpPr>
        <p:spPr/>
        <p:txBody>
          <a:bodyPr/>
          <a:lstStyle/>
          <a:p>
            <a:pPr marL="457200" indent="-457200"/>
            <a:r>
              <a:rPr lang="en-US" dirty="0"/>
              <a:t>Avoid or correct any conflicts of interest or appearance of conflicting interest.</a:t>
            </a:r>
          </a:p>
          <a:p>
            <a:pPr marL="457200" indent="-457200"/>
            <a:r>
              <a:rPr lang="en-US" dirty="0"/>
              <a:t>Understand the limits of your individual expertise and make referrals to other professionals when appropriate.</a:t>
            </a:r>
          </a:p>
          <a:p>
            <a:pPr marL="457200" indent="-457200"/>
            <a:r>
              <a:rPr lang="en-US" dirty="0"/>
              <a:t>Do not directly or by implication claim professional qualifications that exceed actual qualifications. Represent yourself honestly.  </a:t>
            </a:r>
          </a:p>
          <a:p>
            <a:pPr marL="457200" indent="-457200"/>
            <a:r>
              <a:rPr lang="en-US" dirty="0"/>
              <a:t>Promote good relationships with your fellow chaplains.</a:t>
            </a:r>
          </a:p>
          <a:p>
            <a:pPr marL="457200" indent="-457200"/>
            <a:r>
              <a:rPr lang="en-US" dirty="0"/>
              <a:t>Never forget we each represent the VFW, the chaplaincy.</a:t>
            </a:r>
          </a:p>
          <a:p>
            <a:endParaRPr lang="en-US" dirty="0"/>
          </a:p>
        </p:txBody>
      </p:sp>
      <p:pic>
        <p:nvPicPr>
          <p:cNvPr id="7" name="Picture 6" descr="A gold and blue badge&#10;&#10;Description automatically generated">
            <a:extLst>
              <a:ext uri="{FF2B5EF4-FFF2-40B4-BE49-F238E27FC236}">
                <a16:creationId xmlns:a16="http://schemas.microsoft.com/office/drawing/2014/main" id="{15A50E3A-585B-8678-92E4-D69F0811AE5E}"/>
              </a:ext>
            </a:extLst>
          </p:cNvPr>
          <p:cNvPicPr>
            <a:picLocks noChangeAspect="1"/>
          </p:cNvPicPr>
          <p:nvPr/>
        </p:nvPicPr>
        <p:blipFill>
          <a:blip r:embed="rId2">
            <a:extLst>
              <a:ext uri="{28A0092B-C50C-407E-A947-70E740481C1C}">
                <a14:useLocalDpi xmlns:a14="http://schemas.microsoft.com/office/drawing/2010/main" val="0"/>
              </a:ext>
            </a:extLst>
          </a:blip>
          <a:srcRect l="2993" r="801"/>
          <a:stretch>
            <a:fillRect/>
          </a:stretch>
        </p:blipFill>
        <p:spPr>
          <a:xfrm>
            <a:off x="9644744" y="4471745"/>
            <a:ext cx="2135264" cy="2219485"/>
          </a:xfrm>
          <a:prstGeom prst="rect">
            <a:avLst/>
          </a:prstGeom>
        </p:spPr>
      </p:pic>
    </p:spTree>
    <p:extLst>
      <p:ext uri="{BB962C8B-B14F-4D97-AF65-F5344CB8AC3E}">
        <p14:creationId xmlns:p14="http://schemas.microsoft.com/office/powerpoint/2010/main" val="45792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F5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Have you ever noticed how quick people are to choose sides without really  knowing what happened? It's easy to form an opinion based on what's shown,  but not everything you see or">
            <a:extLst>
              <a:ext uri="{FF2B5EF4-FFF2-40B4-BE49-F238E27FC236}">
                <a16:creationId xmlns:a16="http://schemas.microsoft.com/office/drawing/2014/main" id="{8828D632-D3FC-E60B-3F67-D938BC2DF8C6}"/>
              </a:ext>
            </a:extLst>
          </p:cNvPr>
          <p:cNvPicPr>
            <a:picLocks noChangeAspect="1"/>
          </p:cNvPicPr>
          <p:nvPr/>
        </p:nvPicPr>
        <p:blipFill>
          <a:blip r:embed="rId2"/>
          <a:stretch>
            <a:fillRect/>
          </a:stretch>
        </p:blipFill>
        <p:spPr>
          <a:xfrm>
            <a:off x="3874537" y="643467"/>
            <a:ext cx="4442925" cy="5571066"/>
          </a:xfrm>
          <a:prstGeom prst="rect">
            <a:avLst/>
          </a:prstGeom>
        </p:spPr>
      </p:pic>
    </p:spTree>
    <p:extLst>
      <p:ext uri="{BB962C8B-B14F-4D97-AF65-F5344CB8AC3E}">
        <p14:creationId xmlns:p14="http://schemas.microsoft.com/office/powerpoint/2010/main" val="178132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9B8A6-45F2-35A5-9590-050231AF1A3D}"/>
              </a:ext>
            </a:extLst>
          </p:cNvPr>
          <p:cNvSpPr>
            <a:spLocks noGrp="1"/>
          </p:cNvSpPr>
          <p:nvPr>
            <p:ph type="title"/>
          </p:nvPr>
        </p:nvSpPr>
        <p:spPr/>
        <p:txBody>
          <a:bodyPr/>
          <a:lstStyle/>
          <a:p>
            <a:r>
              <a:rPr lang="en-US" b="1" dirty="0"/>
              <a:t>Why Chaplains Must Avoid Taking Sides</a:t>
            </a:r>
            <a:br>
              <a:rPr lang="en-US" dirty="0"/>
            </a:br>
            <a:endParaRPr lang="en-US" dirty="0"/>
          </a:p>
        </p:txBody>
      </p:sp>
      <p:sp>
        <p:nvSpPr>
          <p:cNvPr id="3" name="Content Placeholder 2">
            <a:extLst>
              <a:ext uri="{FF2B5EF4-FFF2-40B4-BE49-F238E27FC236}">
                <a16:creationId xmlns:a16="http://schemas.microsoft.com/office/drawing/2014/main" id="{B75F7D23-82C3-04F9-AC3D-E30B089C498D}"/>
              </a:ext>
            </a:extLst>
          </p:cNvPr>
          <p:cNvSpPr>
            <a:spLocks noGrp="1"/>
          </p:cNvSpPr>
          <p:nvPr>
            <p:ph idx="1"/>
          </p:nvPr>
        </p:nvSpPr>
        <p:spPr/>
        <p:txBody>
          <a:bodyPr>
            <a:normAutofit/>
          </a:bodyPr>
          <a:lstStyle/>
          <a:p>
            <a:pPr lvl="0"/>
            <a:r>
              <a:rPr lang="en-US" sz="3400" b="1" dirty="0"/>
              <a:t>Maintaining Neutrality</a:t>
            </a:r>
            <a:r>
              <a:rPr lang="en-US" sz="3400" dirty="0"/>
              <a:t> </a:t>
            </a:r>
          </a:p>
          <a:p>
            <a:pPr lvl="0"/>
            <a:r>
              <a:rPr lang="en-US" sz="3400" b="1" dirty="0"/>
              <a:t>Preventing Triangulation</a:t>
            </a:r>
            <a:endParaRPr lang="en-US" sz="3400" dirty="0"/>
          </a:p>
          <a:p>
            <a:r>
              <a:rPr lang="en-US" sz="3400" b="1" dirty="0"/>
              <a:t>Protecting the Care Environment</a:t>
            </a:r>
            <a:endParaRPr lang="en-US" sz="3400" dirty="0"/>
          </a:p>
        </p:txBody>
      </p:sp>
      <p:pic>
        <p:nvPicPr>
          <p:cNvPr id="6" name="Graphic 5" descr="Scales of Justice">
            <a:extLst>
              <a:ext uri="{FF2B5EF4-FFF2-40B4-BE49-F238E27FC236}">
                <a16:creationId xmlns:a16="http://schemas.microsoft.com/office/drawing/2014/main" id="{7387CAA7-4303-FFEE-6588-9A36739376B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679587" y="1591893"/>
            <a:ext cx="3674213" cy="3674213"/>
          </a:xfrm>
          <a:prstGeom prst="rect">
            <a:avLst/>
          </a:prstGeom>
        </p:spPr>
      </p:pic>
    </p:spTree>
    <p:extLst>
      <p:ext uri="{BB962C8B-B14F-4D97-AF65-F5344CB8AC3E}">
        <p14:creationId xmlns:p14="http://schemas.microsoft.com/office/powerpoint/2010/main" val="477972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60" name="Rectangle 2059">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2"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Sending a Thank You Letter Could Cost You Your Job | The Red Ink">
            <a:extLst>
              <a:ext uri="{FF2B5EF4-FFF2-40B4-BE49-F238E27FC236}">
                <a16:creationId xmlns:a16="http://schemas.microsoft.com/office/drawing/2014/main" id="{1497EBFB-D055-F9F0-6E4C-07AF41505F3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083" r="-2" b="443"/>
          <a:stretch/>
        </p:blipFill>
        <p:spPr bwMode="auto">
          <a:xfrm>
            <a:off x="976251" y="942538"/>
            <a:ext cx="7163222" cy="480833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6" name="Picture 5" descr="A close up of a badge&#10;&#10;Description automatically generated">
            <a:extLst>
              <a:ext uri="{FF2B5EF4-FFF2-40B4-BE49-F238E27FC236}">
                <a16:creationId xmlns:a16="http://schemas.microsoft.com/office/drawing/2014/main" id="{060F3D49-517B-EB60-F948-A82EC06582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1146" y="1845128"/>
            <a:ext cx="2857500" cy="2667000"/>
          </a:xfrm>
          <a:prstGeom prst="rect">
            <a:avLst/>
          </a:prstGeom>
        </p:spPr>
      </p:pic>
    </p:spTree>
    <p:extLst>
      <p:ext uri="{BB962C8B-B14F-4D97-AF65-F5344CB8AC3E}">
        <p14:creationId xmlns:p14="http://schemas.microsoft.com/office/powerpoint/2010/main" val="1204180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464614" y="1783959"/>
            <a:ext cx="4087306" cy="2889114"/>
          </a:xfrm>
        </p:spPr>
        <p:txBody>
          <a:bodyPr vert="horz" lIns="91440" tIns="45720" rIns="91440" bIns="45720" rtlCol="0" anchor="b">
            <a:normAutofit/>
          </a:bodyPr>
          <a:lstStyle/>
          <a:p>
            <a:r>
              <a:rPr lang="en-US" sz="5000"/>
              <a:t>				</a:t>
            </a:r>
            <a:r>
              <a:rPr lang="en-US" sz="5000" b="1"/>
              <a:t>Questions?</a:t>
            </a:r>
          </a:p>
        </p:txBody>
      </p:sp>
      <p:sp>
        <p:nvSpPr>
          <p:cNvPr id="10"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Content Placeholder 4" descr="A picture containing vector graphics&#10;&#10;Description automatically generated">
            <a:extLst>
              <a:ext uri="{FF2B5EF4-FFF2-40B4-BE49-F238E27FC236}">
                <a16:creationId xmlns:a16="http://schemas.microsoft.com/office/drawing/2014/main" id="{5AA173AA-C900-4543-6DC3-B6BFEDCEDDF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1" b="2425"/>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261821876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845A0EE-C4C8-4AE1-B3C6-1261368AC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A46003-1819-7E62-F821-33520740A0C5}"/>
              </a:ext>
            </a:extLst>
          </p:cNvPr>
          <p:cNvSpPr>
            <a:spLocks noGrp="1"/>
          </p:cNvSpPr>
          <p:nvPr>
            <p:ph type="title"/>
          </p:nvPr>
        </p:nvSpPr>
        <p:spPr>
          <a:xfrm>
            <a:off x="621629" y="640080"/>
            <a:ext cx="4225290" cy="5578816"/>
          </a:xfrm>
        </p:spPr>
        <p:txBody>
          <a:bodyPr vert="horz" lIns="91440" tIns="45720" rIns="91440" bIns="45720" rtlCol="0" anchor="ctr">
            <a:normAutofit/>
          </a:bodyPr>
          <a:lstStyle/>
          <a:p>
            <a:pPr algn="ctr"/>
            <a:r>
              <a:rPr lang="en-US" sz="6600" b="1" kern="1200" dirty="0">
                <a:solidFill>
                  <a:srgbClr val="FFFFFF"/>
                </a:solidFill>
                <a:effectLst/>
                <a:latin typeface="+mj-lt"/>
                <a:ea typeface="+mj-ea"/>
                <a:cs typeface="+mj-cs"/>
              </a:rPr>
              <a:t>Ethics</a:t>
            </a:r>
            <a:endParaRPr lang="en-US" sz="6600" kern="1200" dirty="0">
              <a:solidFill>
                <a:srgbClr val="FFFFFF"/>
              </a:solidFill>
              <a:latin typeface="+mj-lt"/>
              <a:ea typeface="+mj-ea"/>
              <a:cs typeface="+mj-cs"/>
            </a:endParaRPr>
          </a:p>
        </p:txBody>
      </p:sp>
      <p:pic>
        <p:nvPicPr>
          <p:cNvPr id="7" name="Graphic 6" descr="Scales of Justice">
            <a:extLst>
              <a:ext uri="{FF2B5EF4-FFF2-40B4-BE49-F238E27FC236}">
                <a16:creationId xmlns:a16="http://schemas.microsoft.com/office/drawing/2014/main" id="{F375AEBD-0141-F2DE-E603-F5221F87B2F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096000" y="699753"/>
            <a:ext cx="5459470" cy="5459470"/>
          </a:xfrm>
          <a:prstGeom prst="rect">
            <a:avLst/>
          </a:prstGeom>
        </p:spPr>
      </p:pic>
    </p:spTree>
    <p:extLst>
      <p:ext uri="{BB962C8B-B14F-4D97-AF65-F5344CB8AC3E}">
        <p14:creationId xmlns:p14="http://schemas.microsoft.com/office/powerpoint/2010/main" val="1741483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rawing of a person holding scales">
            <a:extLst>
              <a:ext uri="{FF2B5EF4-FFF2-40B4-BE49-F238E27FC236}">
                <a16:creationId xmlns:a16="http://schemas.microsoft.com/office/drawing/2014/main" id="{A367A53A-4E13-8B69-801E-DE2EDEF659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2857" y="273349"/>
            <a:ext cx="9241972" cy="6534507"/>
          </a:xfrm>
          <a:prstGeom prst="rect">
            <a:avLst/>
          </a:prstGeom>
        </p:spPr>
      </p:pic>
      <p:sp>
        <p:nvSpPr>
          <p:cNvPr id="6" name="TextBox 5">
            <a:extLst>
              <a:ext uri="{FF2B5EF4-FFF2-40B4-BE49-F238E27FC236}">
                <a16:creationId xmlns:a16="http://schemas.microsoft.com/office/drawing/2014/main" id="{E387CB54-BF14-FF4B-1992-F9077F18B48A}"/>
              </a:ext>
            </a:extLst>
          </p:cNvPr>
          <p:cNvSpPr txBox="1"/>
          <p:nvPr/>
        </p:nvSpPr>
        <p:spPr>
          <a:xfrm>
            <a:off x="5584371" y="2296886"/>
            <a:ext cx="4887686" cy="3170099"/>
          </a:xfrm>
          <a:prstGeom prst="rect">
            <a:avLst/>
          </a:prstGeom>
          <a:noFill/>
        </p:spPr>
        <p:txBody>
          <a:bodyPr wrap="square" rtlCol="0">
            <a:spAutoFit/>
          </a:bodyPr>
          <a:lstStyle/>
          <a:p>
            <a:r>
              <a:rPr lang="en-US" sz="4000" dirty="0"/>
              <a:t>Ethics is a set of moral principles or rules that guide our behavior to determine what is </a:t>
            </a:r>
            <a:r>
              <a:rPr lang="en-US" sz="4000" b="1" dirty="0"/>
              <a:t>right or wrong.</a:t>
            </a:r>
          </a:p>
        </p:txBody>
      </p:sp>
    </p:spTree>
    <p:extLst>
      <p:ext uri="{BB962C8B-B14F-4D97-AF65-F5344CB8AC3E}">
        <p14:creationId xmlns:p14="http://schemas.microsoft.com/office/powerpoint/2010/main" val="2126348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alpha val="35000"/>
          </a:schemeClr>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Rectangle 19">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Rectangle 21">
            <a:extLst>
              <a:ext uri="{FF2B5EF4-FFF2-40B4-BE49-F238E27FC236}">
                <a16:creationId xmlns:a16="http://schemas.microsoft.com/office/drawing/2014/main" id="{20344094-430A-400B-804B-910E696A1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709375"/>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53C67DF-7782-4E57-AB9B-F1B4811AD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43451" y="1248213"/>
            <a:ext cx="5413238" cy="4326335"/>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A9579F-2839-58A1-860A-D66AD193F4AC}"/>
              </a:ext>
            </a:extLst>
          </p:cNvPr>
          <p:cNvSpPr>
            <a:spLocks noGrp="1"/>
          </p:cNvSpPr>
          <p:nvPr>
            <p:ph type="title"/>
          </p:nvPr>
        </p:nvSpPr>
        <p:spPr>
          <a:xfrm>
            <a:off x="504967" y="675564"/>
            <a:ext cx="3609833" cy="5204085"/>
          </a:xfrm>
        </p:spPr>
        <p:txBody>
          <a:bodyPr>
            <a:normAutofit/>
          </a:bodyPr>
          <a:lstStyle/>
          <a:p>
            <a:r>
              <a:rPr lang="en-US" altLang="en-US" b="1" dirty="0">
                <a:latin typeface="Google Sans"/>
              </a:rPr>
              <a:t>The purpose of chaplaincy ethics</a:t>
            </a:r>
            <a:br>
              <a:rPr lang="en-US" altLang="en-US" dirty="0">
                <a:latin typeface="Google Sans"/>
              </a:rPr>
            </a:br>
            <a:endParaRPr lang="en-US" dirty="0"/>
          </a:p>
        </p:txBody>
      </p:sp>
      <p:cxnSp>
        <p:nvCxnSpPr>
          <p:cNvPr id="26" name="Straight Connector 25">
            <a:extLst>
              <a:ext uri="{FF2B5EF4-FFF2-40B4-BE49-F238E27FC236}">
                <a16:creationId xmlns:a16="http://schemas.microsoft.com/office/drawing/2014/main" id="{B03A5AE3-BD30-455C-842B-7626C8BEF0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DBECAA5-1F2D-470D-875C-8F2C2CA3E5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4" name="Content Placeholder 4">
            <a:extLst>
              <a:ext uri="{FF2B5EF4-FFF2-40B4-BE49-F238E27FC236}">
                <a16:creationId xmlns:a16="http://schemas.microsoft.com/office/drawing/2014/main" id="{BED72FC7-956D-7911-161B-C8325EC7E6D2}"/>
              </a:ext>
            </a:extLst>
          </p:cNvPr>
          <p:cNvGraphicFramePr>
            <a:graphicFrameLocks noGrp="1"/>
          </p:cNvGraphicFramePr>
          <p:nvPr>
            <p:ph idx="1"/>
            <p:extLst>
              <p:ext uri="{D42A27DB-BD31-4B8C-83A1-F6EECF244321}">
                <p14:modId xmlns:p14="http://schemas.microsoft.com/office/powerpoint/2010/main" val="3758236684"/>
              </p:ext>
            </p:extLst>
          </p:nvPr>
        </p:nvGraphicFramePr>
        <p:xfrm>
          <a:off x="4776730" y="819369"/>
          <a:ext cx="6589260" cy="52439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0868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alpha val="35000"/>
          </a:schemeClr>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Rectangle 17">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Rectangle 19">
            <a:extLst>
              <a:ext uri="{FF2B5EF4-FFF2-40B4-BE49-F238E27FC236}">
                <a16:creationId xmlns:a16="http://schemas.microsoft.com/office/drawing/2014/main" id="{20344094-430A-400B-804B-910E696A1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709375"/>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53C67DF-7782-4E57-AB9B-F1B4811AD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43451" y="1248213"/>
            <a:ext cx="5413238" cy="4326335"/>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D1BBF3-6FDE-3EB5-CC55-30CBD439FB2C}"/>
              </a:ext>
            </a:extLst>
          </p:cNvPr>
          <p:cNvSpPr>
            <a:spLocks noGrp="1"/>
          </p:cNvSpPr>
          <p:nvPr>
            <p:ph type="title"/>
          </p:nvPr>
        </p:nvSpPr>
        <p:spPr>
          <a:xfrm>
            <a:off x="504967" y="675564"/>
            <a:ext cx="3609833" cy="5204085"/>
          </a:xfrm>
        </p:spPr>
        <p:txBody>
          <a:bodyPr>
            <a:normAutofit/>
          </a:bodyPr>
          <a:lstStyle/>
          <a:p>
            <a:r>
              <a:rPr lang="en-US" b="1"/>
              <a:t>Key ethical duties</a:t>
            </a:r>
            <a:br>
              <a:rPr lang="en-US"/>
            </a:br>
            <a:endParaRPr lang="en-US"/>
          </a:p>
        </p:txBody>
      </p:sp>
      <p:cxnSp>
        <p:nvCxnSpPr>
          <p:cNvPr id="24" name="Straight Connector 23">
            <a:extLst>
              <a:ext uri="{FF2B5EF4-FFF2-40B4-BE49-F238E27FC236}">
                <a16:creationId xmlns:a16="http://schemas.microsoft.com/office/drawing/2014/main" id="{B03A5AE3-BD30-455C-842B-7626C8BEF0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DBECAA5-1F2D-470D-875C-8F2C2CA3E5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2">
            <a:extLst>
              <a:ext uri="{FF2B5EF4-FFF2-40B4-BE49-F238E27FC236}">
                <a16:creationId xmlns:a16="http://schemas.microsoft.com/office/drawing/2014/main" id="{3297019C-8D02-5234-E17A-A51BFF34E26D}"/>
              </a:ext>
            </a:extLst>
          </p:cNvPr>
          <p:cNvGraphicFramePr>
            <a:graphicFrameLocks noGrp="1"/>
          </p:cNvGraphicFramePr>
          <p:nvPr>
            <p:ph idx="1"/>
            <p:extLst>
              <p:ext uri="{D42A27DB-BD31-4B8C-83A1-F6EECF244321}">
                <p14:modId xmlns:p14="http://schemas.microsoft.com/office/powerpoint/2010/main" val="1463609247"/>
              </p:ext>
            </p:extLst>
          </p:nvPr>
        </p:nvGraphicFramePr>
        <p:xfrm>
          <a:off x="4776730" y="819369"/>
          <a:ext cx="6589260" cy="52439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8783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29D985-44E6-E9F1-ED43-7F3A56245435}"/>
              </a:ext>
            </a:extLst>
          </p:cNvPr>
          <p:cNvSpPr>
            <a:spLocks noGrp="1"/>
          </p:cNvSpPr>
          <p:nvPr>
            <p:ph type="title"/>
          </p:nvPr>
        </p:nvSpPr>
        <p:spPr>
          <a:xfrm>
            <a:off x="370114" y="238539"/>
            <a:ext cx="11220899" cy="1434415"/>
          </a:xfrm>
        </p:spPr>
        <p:txBody>
          <a:bodyPr anchor="b">
            <a:normAutofit/>
          </a:bodyPr>
          <a:lstStyle/>
          <a:p>
            <a:pPr marL="6350" marR="109220" indent="-6350">
              <a:spcBef>
                <a:spcPts val="0"/>
              </a:spcBef>
              <a:spcAft>
                <a:spcPts val="645"/>
              </a:spcAft>
            </a:pPr>
            <a:r>
              <a:rPr lang="en-US" sz="4800" b="1" kern="100" dirty="0">
                <a:latin typeface="Times New Roman" panose="02020603050405020304" pitchFamily="18" charset="0"/>
                <a:ea typeface="Calibri" panose="020F0502020204030204" pitchFamily="34" charset="0"/>
              </a:rPr>
              <a:t>VFW Chaplain Code</a:t>
            </a:r>
            <a:r>
              <a:rPr lang="en-US" sz="4800" b="1" kern="100" dirty="0">
                <a:effectLst/>
                <a:latin typeface="Times New Roman" panose="02020603050405020304" pitchFamily="18" charset="0"/>
                <a:ea typeface="Calibri" panose="020F0502020204030204" pitchFamily="34" charset="0"/>
              </a:rPr>
              <a:t> of Ethics</a:t>
            </a:r>
            <a:endParaRPr lang="en-US" sz="4800" kern="100" dirty="0">
              <a:effectLst/>
              <a:latin typeface="Times New Roman" panose="02020603050405020304" pitchFamily="18" charset="0"/>
              <a:ea typeface="Calibri" panose="020F0502020204030204" pitchFamily="34" charset="0"/>
            </a:endParaRP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29A6104-450B-ECE3-A66F-F76C0A2F0E46}"/>
              </a:ext>
            </a:extLst>
          </p:cNvPr>
          <p:cNvSpPr>
            <a:spLocks noGrp="1"/>
          </p:cNvSpPr>
          <p:nvPr>
            <p:ph idx="1"/>
          </p:nvPr>
        </p:nvSpPr>
        <p:spPr>
          <a:xfrm>
            <a:off x="370114" y="2071316"/>
            <a:ext cx="11059886" cy="4119172"/>
          </a:xfrm>
        </p:spPr>
        <p:txBody>
          <a:bodyPr anchor="t">
            <a:normAutofit/>
          </a:bodyPr>
          <a:lstStyle/>
          <a:p>
            <a:pPr marL="0" marR="0" indent="0">
              <a:buNone/>
            </a:pPr>
            <a:r>
              <a:rPr lang="en-US" sz="3000" dirty="0">
                <a:effectLst/>
                <a:latin typeface="Trebuchet MS" panose="020B0603020202020204" pitchFamily="34" charset="0"/>
                <a:ea typeface="Times New Roman" panose="02020603050405020304" pitchFamily="18" charset="0"/>
              </a:rPr>
              <a:t>1. Chaplains will demonstrate utmost personal and professional integrity: truthfulness, honesty, and compassion to those who they minister to.</a:t>
            </a:r>
          </a:p>
          <a:p>
            <a:pPr marL="0" marR="0" indent="0">
              <a:buNone/>
            </a:pPr>
            <a:r>
              <a:rPr lang="en-US" sz="3000" dirty="0">
                <a:effectLst/>
                <a:latin typeface="Trebuchet MS" panose="020B0603020202020204" pitchFamily="34" charset="0"/>
                <a:ea typeface="Times New Roman" panose="02020603050405020304" pitchFamily="18" charset="0"/>
              </a:rPr>
              <a:t>2. Chaplains will provide an objective, appropriate,</a:t>
            </a:r>
            <a:r>
              <a:rPr lang="en-US" sz="3000" u="sng" dirty="0">
                <a:effectLst/>
                <a:latin typeface="Trebuchet MS" panose="020B0603020202020204" pitchFamily="34" charset="0"/>
                <a:ea typeface="Times New Roman" panose="02020603050405020304" pitchFamily="18" charset="0"/>
              </a:rPr>
              <a:t> holistic </a:t>
            </a:r>
            <a:r>
              <a:rPr lang="en-US" sz="3000" dirty="0">
                <a:effectLst/>
                <a:latin typeface="Trebuchet MS" panose="020B0603020202020204" pitchFamily="34" charset="0"/>
                <a:ea typeface="Times New Roman" panose="02020603050405020304" pitchFamily="18" charset="0"/>
              </a:rPr>
              <a:t>support and a comforting presence.</a:t>
            </a:r>
            <a:endParaRPr lang="en-US" sz="3000" dirty="0">
              <a:effectLst/>
              <a:latin typeface="Times New Roman" panose="02020603050405020304" pitchFamily="18" charset="0"/>
              <a:ea typeface="Times New Roman" panose="02020603050405020304" pitchFamily="18" charset="0"/>
            </a:endParaRPr>
          </a:p>
          <a:p>
            <a:pPr fontAlgn="base">
              <a:spcBef>
                <a:spcPts val="0"/>
              </a:spcBef>
              <a:spcAft>
                <a:spcPts val="1365"/>
              </a:spcAft>
              <a:buClr>
                <a:srgbClr val="000000"/>
              </a:buClr>
              <a:buSzPts val="1000"/>
              <a:buFont typeface="Wingdings" panose="05000000000000000000" pitchFamily="2" charset="2"/>
              <a:buChar char="v"/>
            </a:pPr>
            <a:endParaRPr lang="en-US" sz="2200" u="none" strike="noStrike" kern="100"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v"/>
            </a:pPr>
            <a:endParaRPr lang="en-US" sz="2200" dirty="0"/>
          </a:p>
        </p:txBody>
      </p:sp>
    </p:spTree>
    <p:extLst>
      <p:ext uri="{BB962C8B-B14F-4D97-AF65-F5344CB8AC3E}">
        <p14:creationId xmlns:p14="http://schemas.microsoft.com/office/powerpoint/2010/main" val="4238018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8E0926-BA40-ABF7-DAD9-D956249C215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4C184E-CA29-8CC1-CDF3-45BB3EA5C078}"/>
              </a:ext>
            </a:extLst>
          </p:cNvPr>
          <p:cNvSpPr>
            <a:spLocks noGrp="1"/>
          </p:cNvSpPr>
          <p:nvPr>
            <p:ph type="title"/>
          </p:nvPr>
        </p:nvSpPr>
        <p:spPr>
          <a:xfrm>
            <a:off x="838200" y="365125"/>
            <a:ext cx="10515600" cy="1325563"/>
          </a:xfrm>
        </p:spPr>
        <p:txBody>
          <a:bodyPr>
            <a:normAutofit/>
          </a:bodyPr>
          <a:lstStyle/>
          <a:p>
            <a:pPr marL="6350" marR="109220" indent="-6350">
              <a:spcBef>
                <a:spcPts val="0"/>
              </a:spcBef>
              <a:spcAft>
                <a:spcPts val="645"/>
              </a:spcAft>
            </a:pPr>
            <a:r>
              <a:rPr lang="en-US" sz="5400" b="1" kern="100">
                <a:latin typeface="Times New Roman" panose="02020603050405020304" pitchFamily="18" charset="0"/>
                <a:ea typeface="Calibri" panose="020F0502020204030204" pitchFamily="34" charset="0"/>
              </a:rPr>
              <a:t>VFW Chaplain Code</a:t>
            </a:r>
            <a:r>
              <a:rPr lang="en-US" sz="5400" b="1" kern="100">
                <a:effectLst/>
                <a:latin typeface="Times New Roman" panose="02020603050405020304" pitchFamily="18" charset="0"/>
                <a:ea typeface="Calibri" panose="020F0502020204030204" pitchFamily="34" charset="0"/>
              </a:rPr>
              <a:t> of Ethics</a:t>
            </a:r>
            <a:endParaRPr lang="en-US" sz="5400" kern="100">
              <a:effectLst/>
              <a:latin typeface="Times New Roman" panose="02020603050405020304" pitchFamily="18" charset="0"/>
              <a:ea typeface="Calibri" panose="020F0502020204030204" pitchFamily="34" charset="0"/>
            </a:endParaRP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828FA84E-A57F-15FB-4B6F-645956998306}"/>
              </a:ext>
            </a:extLst>
          </p:cNvPr>
          <p:cNvSpPr>
            <a:spLocks noGrp="1"/>
          </p:cNvSpPr>
          <p:nvPr>
            <p:ph idx="1"/>
          </p:nvPr>
        </p:nvSpPr>
        <p:spPr/>
        <p:txBody>
          <a:bodyPr/>
          <a:lstStyle/>
          <a:p>
            <a:pPr marL="0" indent="0">
              <a:buNone/>
            </a:pPr>
            <a:r>
              <a:rPr lang="en-US" sz="3200" dirty="0">
                <a:latin typeface="Trebuchet MS" panose="020B0603020202020204" pitchFamily="34" charset="0"/>
                <a:ea typeface="Times New Roman" panose="02020603050405020304" pitchFamily="18" charset="0"/>
              </a:rPr>
              <a:t>3. Chaplains will not proselytize. Those who are cared for will be provided freedom from unwanted gifts of religious literature or symbols, evangelistic and sermonizing speech, or forced acceptance of specific moral values and traditions.</a:t>
            </a:r>
            <a:endParaRPr lang="en-US" sz="3200"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764470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7F5598-E435-6E62-344A-C718CC309628}"/>
              </a:ext>
            </a:extLst>
          </p:cNvPr>
          <p:cNvSpPr>
            <a:spLocks noGrp="1"/>
          </p:cNvSpPr>
          <p:nvPr>
            <p:ph idx="1"/>
          </p:nvPr>
        </p:nvSpPr>
        <p:spPr>
          <a:xfrm>
            <a:off x="838200" y="391886"/>
            <a:ext cx="10515600" cy="5785077"/>
          </a:xfrm>
        </p:spPr>
        <p:txBody>
          <a:bodyPr>
            <a:normAutofit/>
          </a:bodyPr>
          <a:lstStyle/>
          <a:p>
            <a:pPr marL="0" marR="0" indent="0">
              <a:buNone/>
            </a:pPr>
            <a:r>
              <a:rPr lang="en-US" sz="3000" dirty="0">
                <a:solidFill>
                  <a:srgbClr val="010101"/>
                </a:solidFill>
                <a:effectLst/>
                <a:latin typeface="Trebuchet MS" panose="020B0603020202020204" pitchFamily="34" charset="0"/>
                <a:ea typeface="Times New Roman" panose="02020603050405020304" pitchFamily="18" charset="0"/>
              </a:rPr>
              <a:t>4. Chaplains will demonstrate sensitivity to all faith traditions and provide appropriate and sensitive spiritual care to all persons in need, irrespective of their religious or nonreligious identity.</a:t>
            </a:r>
            <a:endParaRPr lang="en-US" sz="3000" dirty="0">
              <a:effectLst/>
              <a:latin typeface="Times New Roman" panose="02020603050405020304" pitchFamily="18" charset="0"/>
              <a:ea typeface="Times New Roman" panose="02020603050405020304" pitchFamily="18" charset="0"/>
            </a:endParaRPr>
          </a:p>
          <a:p>
            <a:pPr marL="0" marR="0" indent="0">
              <a:buNone/>
            </a:pPr>
            <a:r>
              <a:rPr lang="en-US" sz="3000" dirty="0">
                <a:solidFill>
                  <a:srgbClr val="010101"/>
                </a:solidFill>
                <a:effectLst/>
                <a:latin typeface="Trebuchet MS" panose="020B0603020202020204" pitchFamily="34" charset="0"/>
                <a:ea typeface="Times New Roman" panose="02020603050405020304" pitchFamily="18" charset="0"/>
              </a:rPr>
              <a:t>5. Chaplains will not discriminate, with regards to their care, based on sex, age, race, ethnicity, religion, sexual orientation, disabilities, socioeconomic status, or any other factors that would hamper a person’s ability to receive spiritual care.</a:t>
            </a:r>
            <a:endParaRPr lang="en-US" sz="3000" dirty="0">
              <a:effectLst/>
              <a:latin typeface="Times New Roman" panose="02020603050405020304" pitchFamily="18" charset="0"/>
              <a:ea typeface="Times New Roman" panose="02020603050405020304" pitchFamily="18" charset="0"/>
            </a:endParaRPr>
          </a:p>
          <a:p>
            <a:endParaRPr lang="en-US" sz="3000" dirty="0"/>
          </a:p>
        </p:txBody>
      </p:sp>
      <p:pic>
        <p:nvPicPr>
          <p:cNvPr id="2" name="Picture 1" descr="A close-up of a sign">
            <a:extLst>
              <a:ext uri="{FF2B5EF4-FFF2-40B4-BE49-F238E27FC236}">
                <a16:creationId xmlns:a16="http://schemas.microsoft.com/office/drawing/2014/main" id="{80C68F14-352D-048C-B3F7-4B912D23DF5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007592" y="4265513"/>
            <a:ext cx="2994402" cy="1993772"/>
          </a:xfrm>
          <a:prstGeom prst="rect">
            <a:avLst/>
          </a:prstGeom>
        </p:spPr>
      </p:pic>
      <p:sp>
        <p:nvSpPr>
          <p:cNvPr id="4" name="TextBox 3">
            <a:extLst>
              <a:ext uri="{FF2B5EF4-FFF2-40B4-BE49-F238E27FC236}">
                <a16:creationId xmlns:a16="http://schemas.microsoft.com/office/drawing/2014/main" id="{FEC899FD-87F6-5C65-05AF-648937FD95C4}"/>
              </a:ext>
            </a:extLst>
          </p:cNvPr>
          <p:cNvSpPr txBox="1"/>
          <p:nvPr/>
        </p:nvSpPr>
        <p:spPr>
          <a:xfrm>
            <a:off x="4114800" y="11136140"/>
            <a:ext cx="3125194" cy="230832"/>
          </a:xfrm>
          <a:prstGeom prst="rect">
            <a:avLst/>
          </a:prstGeom>
          <a:noFill/>
        </p:spPr>
        <p:txBody>
          <a:bodyPr wrap="square" rtlCol="0">
            <a:spAutoFit/>
          </a:bodyPr>
          <a:lstStyle/>
          <a:p>
            <a:r>
              <a:rPr lang="en-US" sz="900">
                <a:hlinkClick r:id="rId3" tooltip="https://www.picpedia.org/highway-signs/c/code-of-ethics.html"/>
              </a:rPr>
              <a:t>This Photo</a:t>
            </a:r>
            <a:r>
              <a:rPr lang="en-US" sz="900"/>
              <a:t> by Unknown Author is licensed under </a:t>
            </a:r>
            <a:r>
              <a:rPr lang="en-US" sz="900">
                <a:hlinkClick r:id="rId4" tooltip="https://creativecommons.org/licenses/by-sa/3.0/"/>
              </a:rPr>
              <a:t>CC BY-SA</a:t>
            </a:r>
            <a:endParaRPr lang="en-US" sz="900"/>
          </a:p>
        </p:txBody>
      </p:sp>
    </p:spTree>
    <p:extLst>
      <p:ext uri="{BB962C8B-B14F-4D97-AF65-F5344CB8AC3E}">
        <p14:creationId xmlns:p14="http://schemas.microsoft.com/office/powerpoint/2010/main" val="1880718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851484-6C06-06D5-4D53-8AA1BECCC7AD}"/>
              </a:ext>
            </a:extLst>
          </p:cNvPr>
          <p:cNvSpPr>
            <a:spLocks noGrp="1"/>
          </p:cNvSpPr>
          <p:nvPr>
            <p:ph idx="1"/>
          </p:nvPr>
        </p:nvSpPr>
        <p:spPr>
          <a:xfrm>
            <a:off x="838200" y="239486"/>
            <a:ext cx="10515600" cy="5937477"/>
          </a:xfrm>
        </p:spPr>
        <p:txBody>
          <a:bodyPr>
            <a:normAutofit/>
          </a:bodyPr>
          <a:lstStyle/>
          <a:p>
            <a:pPr marL="0" marR="0"/>
            <a:endParaRPr lang="en-US" sz="3000" dirty="0">
              <a:solidFill>
                <a:srgbClr val="010101"/>
              </a:solidFill>
              <a:effectLst/>
              <a:latin typeface="Trebuchet MS" panose="020B0603020202020204" pitchFamily="34" charset="0"/>
              <a:ea typeface="Times New Roman" panose="02020603050405020304" pitchFamily="18" charset="0"/>
            </a:endParaRPr>
          </a:p>
          <a:p>
            <a:pPr marL="0" indent="0">
              <a:buNone/>
            </a:pPr>
            <a:r>
              <a:rPr lang="en-US" sz="3000" dirty="0">
                <a:solidFill>
                  <a:srgbClr val="010101"/>
                </a:solidFill>
                <a:latin typeface="Trebuchet MS" panose="020B0603020202020204" pitchFamily="34" charset="0"/>
                <a:ea typeface="Times New Roman" panose="02020603050405020304" pitchFamily="18" charset="0"/>
              </a:rPr>
              <a:t>6. Chaplains will, whenever possible, attempt to locate a spiritual leader within the faith tradition of an affected person, if needed.</a:t>
            </a:r>
            <a:endParaRPr lang="en-US" sz="3000" dirty="0">
              <a:latin typeface="Times New Roman" panose="02020603050405020304" pitchFamily="18" charset="0"/>
              <a:ea typeface="Times New Roman" panose="02020603050405020304" pitchFamily="18" charset="0"/>
            </a:endParaRPr>
          </a:p>
          <a:p>
            <a:pPr marL="0" marR="0" indent="0">
              <a:buNone/>
            </a:pPr>
            <a:r>
              <a:rPr lang="en-US" sz="3000" dirty="0">
                <a:solidFill>
                  <a:srgbClr val="010101"/>
                </a:solidFill>
                <a:effectLst/>
                <a:latin typeface="Trebuchet MS" panose="020B0603020202020204" pitchFamily="34" charset="0"/>
                <a:ea typeface="Times New Roman" panose="02020603050405020304" pitchFamily="18" charset="0"/>
              </a:rPr>
              <a:t>7. Out of respect for those who are served, Chaplains will maintain confidentiality.</a:t>
            </a:r>
            <a:endParaRPr lang="en-US" sz="3000" dirty="0">
              <a:effectLst/>
              <a:latin typeface="Times New Roman" panose="02020603050405020304" pitchFamily="18" charset="0"/>
              <a:ea typeface="Times New Roman" panose="02020603050405020304" pitchFamily="18" charset="0"/>
            </a:endParaRPr>
          </a:p>
          <a:p>
            <a:pPr marL="0" marR="0" indent="0">
              <a:spcAft>
                <a:spcPts val="0"/>
              </a:spcAft>
              <a:buNone/>
            </a:pPr>
            <a:r>
              <a:rPr lang="en-US" sz="3000" dirty="0">
                <a:solidFill>
                  <a:srgbClr val="010101"/>
                </a:solidFill>
                <a:effectLst/>
                <a:latin typeface="Trebuchet MS" panose="020B0603020202020204" pitchFamily="34" charset="0"/>
                <a:ea typeface="Times New Roman" panose="02020603050405020304" pitchFamily="18" charset="0"/>
              </a:rPr>
              <a:t>8. Chaplains recognize their personal and professional limits, know their boundaries and make referrals to professionals with appropriate expertise.</a:t>
            </a:r>
            <a:endParaRPr lang="en-US" sz="3000" dirty="0">
              <a:effectLst/>
              <a:latin typeface="Times New Roman" panose="02020603050405020304" pitchFamily="18" charset="0"/>
              <a:ea typeface="Times New Roman" panose="02020603050405020304" pitchFamily="18" charset="0"/>
            </a:endParaRPr>
          </a:p>
          <a:p>
            <a:pPr marL="0" marR="0" indent="0">
              <a:spcAft>
                <a:spcPts val="0"/>
              </a:spcAft>
              <a:buNone/>
            </a:pPr>
            <a:r>
              <a:rPr lang="en-US" sz="3000" dirty="0">
                <a:solidFill>
                  <a:srgbClr val="010101"/>
                </a:solidFill>
                <a:effectLst/>
                <a:latin typeface="Trebuchet MS" panose="020B0603020202020204" pitchFamily="34" charset="0"/>
                <a:ea typeface="Times New Roman" panose="02020603050405020304" pitchFamily="18" charset="0"/>
              </a:rPr>
              <a:t>9. Chaplains will do no harm.</a:t>
            </a:r>
          </a:p>
          <a:p>
            <a:pPr marL="0" marR="0">
              <a:spcAft>
                <a:spcPts val="0"/>
              </a:spcAft>
            </a:pPr>
            <a:endParaRPr lang="en-US" sz="3000" dirty="0">
              <a:solidFill>
                <a:srgbClr val="010101"/>
              </a:solidFill>
              <a:latin typeface="Trebuchet MS" panose="020B0603020202020204" pitchFamily="34" charset="0"/>
              <a:ea typeface="Times New Roman" panose="02020603050405020304" pitchFamily="18" charset="0"/>
            </a:endParaRPr>
          </a:p>
          <a:p>
            <a:pPr marL="0" marR="0">
              <a:spcAft>
                <a:spcPts val="0"/>
              </a:spcAft>
            </a:pPr>
            <a:endParaRPr lang="en-US" sz="3000" dirty="0">
              <a:effectLst/>
              <a:latin typeface="Times New Roman" panose="02020603050405020304" pitchFamily="18" charset="0"/>
              <a:ea typeface="Times New Roman" panose="02020603050405020304" pitchFamily="18" charset="0"/>
            </a:endParaRPr>
          </a:p>
          <a:p>
            <a:endParaRPr lang="en-US" sz="3000" dirty="0"/>
          </a:p>
        </p:txBody>
      </p:sp>
      <p:pic>
        <p:nvPicPr>
          <p:cNvPr id="2" name="Picture 1" descr="A close-up of a sign&#10;&#10;AI-generated content may be incorrect.">
            <a:extLst>
              <a:ext uri="{FF2B5EF4-FFF2-40B4-BE49-F238E27FC236}">
                <a16:creationId xmlns:a16="http://schemas.microsoft.com/office/drawing/2014/main" id="{2C921D4E-BAD6-6FDD-F7AB-29AB959B8F4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287008" y="4282068"/>
            <a:ext cx="3509056" cy="2336446"/>
          </a:xfrm>
          <a:prstGeom prst="rect">
            <a:avLst/>
          </a:prstGeom>
        </p:spPr>
      </p:pic>
      <p:sp>
        <p:nvSpPr>
          <p:cNvPr id="4" name="TextBox 3">
            <a:extLst>
              <a:ext uri="{FF2B5EF4-FFF2-40B4-BE49-F238E27FC236}">
                <a16:creationId xmlns:a16="http://schemas.microsoft.com/office/drawing/2014/main" id="{93CF5412-0F5B-9A3A-98A6-B5CF68BB5320}"/>
              </a:ext>
            </a:extLst>
          </p:cNvPr>
          <p:cNvSpPr txBox="1"/>
          <p:nvPr/>
        </p:nvSpPr>
        <p:spPr>
          <a:xfrm>
            <a:off x="7439842" y="11455695"/>
            <a:ext cx="3594222" cy="230832"/>
          </a:xfrm>
          <a:prstGeom prst="rect">
            <a:avLst/>
          </a:prstGeom>
          <a:noFill/>
        </p:spPr>
        <p:txBody>
          <a:bodyPr wrap="square" rtlCol="0">
            <a:spAutoFit/>
          </a:bodyPr>
          <a:lstStyle/>
          <a:p>
            <a:r>
              <a:rPr lang="en-US" sz="900">
                <a:hlinkClick r:id="rId3" tooltip="https://www.picpedia.org/highway-signs/c/code-of-ethics.html"/>
              </a:rPr>
              <a:t>This Photo</a:t>
            </a:r>
            <a:r>
              <a:rPr lang="en-US" sz="900"/>
              <a:t> by Unknown Author is licensed under </a:t>
            </a:r>
            <a:r>
              <a:rPr lang="en-US" sz="900">
                <a:hlinkClick r:id="rId4" tooltip="https://creativecommons.org/licenses/by-sa/3.0/"/>
              </a:rPr>
              <a:t>CC BY-SA</a:t>
            </a:r>
            <a:endParaRPr lang="en-US" sz="900"/>
          </a:p>
        </p:txBody>
      </p:sp>
    </p:spTree>
    <p:extLst>
      <p:ext uri="{BB962C8B-B14F-4D97-AF65-F5344CB8AC3E}">
        <p14:creationId xmlns:p14="http://schemas.microsoft.com/office/powerpoint/2010/main" val="4996687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1357</TotalTime>
  <Words>507</Words>
  <Application>Microsoft Office PowerPoint</Application>
  <PresentationFormat>Widescreen</PresentationFormat>
  <Paragraphs>56</Paragraphs>
  <Slides>18</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Calibri Light</vt:lpstr>
      <vt:lpstr>Google Sans</vt:lpstr>
      <vt:lpstr>Times New Roman</vt:lpstr>
      <vt:lpstr>Trebuchet MS</vt:lpstr>
      <vt:lpstr>Wingdings</vt:lpstr>
      <vt:lpstr>Office Theme</vt:lpstr>
      <vt:lpstr>   VFW Chaplains Training     Ethics  </vt:lpstr>
      <vt:lpstr>Ethics</vt:lpstr>
      <vt:lpstr>PowerPoint Presentation</vt:lpstr>
      <vt:lpstr>The purpose of chaplaincy ethics </vt:lpstr>
      <vt:lpstr>Key ethical duties </vt:lpstr>
      <vt:lpstr>VFW Chaplain Code of Ethics</vt:lpstr>
      <vt:lpstr>VFW Chaplain Code of Ethics</vt:lpstr>
      <vt:lpstr>PowerPoint Presentation</vt:lpstr>
      <vt:lpstr>PowerPoint Presentation</vt:lpstr>
      <vt:lpstr>PowerPoint Presentation</vt:lpstr>
      <vt:lpstr>PowerPoint Presentation</vt:lpstr>
      <vt:lpstr>PowerPoint Presentation</vt:lpstr>
      <vt:lpstr>VFW Code of Ethics</vt:lpstr>
      <vt:lpstr>Additional Points</vt:lpstr>
      <vt:lpstr>PowerPoint Presentation</vt:lpstr>
      <vt:lpstr>Why Chaplains Must Avoid Taking Sides </vt:lpstr>
      <vt:lpstr>PowerPoint Presentation</vt:lpstr>
      <vt:lpstr>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Chaplains Workshop VFW District 3</dc:title>
  <dc:creator>frank correa</dc:creator>
  <cp:lastModifiedBy>frank correa</cp:lastModifiedBy>
  <cp:revision>138</cp:revision>
  <dcterms:created xsi:type="dcterms:W3CDTF">2022-11-19T02:35:54Z</dcterms:created>
  <dcterms:modified xsi:type="dcterms:W3CDTF">2026-07-31T21:26:25Z</dcterms:modified>
</cp:coreProperties>
</file>