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aplain’s Training in the VFW and Auxiliary: Building Spiritual Leadership and Support" id="{F1184804-8860-422D-B799-503AC6AC125E}">
          <p14:sldIdLst>
            <p14:sldId id="2561"/>
            <p14:sldId id="2562"/>
          </p14:sldIdLst>
        </p14:section>
        <p14:section name="Overview of the VFW and Auxiliary Chaplain Roles" id="{39EC4861-DC86-4DCB-9F7B-BE6A79AA4428}">
          <p14:sldIdLst>
            <p14:sldId id="2563"/>
            <p14:sldId id="2564"/>
            <p14:sldId id="2565"/>
          </p14:sldIdLst>
        </p14:section>
        <p14:section name="Core Components of Chaplain’s Training" id="{BED458B1-CF98-4AD1-A340-209102824DE5}">
          <p14:sldIdLst>
            <p14:sldId id="2566"/>
            <p14:sldId id="2567"/>
            <p14:sldId id="2568"/>
            <p14:sldId id="2569"/>
          </p14:sldIdLst>
        </p14:section>
        <p14:section name="Supporting Members and Families" id="{D5E5429F-F6BB-420E-9F72-CC8521BC40FF}">
          <p14:sldIdLst>
            <p14:sldId id="2570"/>
            <p14:sldId id="2571"/>
            <p14:sldId id="2572"/>
            <p14:sldId id="2573"/>
          </p14:sldIdLst>
        </p14:section>
        <p14:section name="Collaboration and Continuing Education" id="{5E55756E-B634-4E6A-B8B2-D136DC04C2AA}">
          <p14:sldIdLst>
            <p14:sldId id="2574"/>
            <p14:sldId id="2575"/>
            <p14:sldId id="2576"/>
            <p14:sldId id="2577"/>
          </p14:sldIdLst>
        </p14:section>
        <p14:section name="Conclusion" id="{973B2B16-425B-44F4-A030-CD21F5185135}">
          <p14:sldIdLst>
            <p14:sldId id="25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02EF8-5ABE-47C6-893E-1F770A5DE8D4}" v="367" dt="2025-08-28T23:31:59.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18" d="100"/>
          <a:sy n="118" d="100"/>
        </p:scale>
        <p:origin x="946" y="2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Halter" userId="1c842dcf89d46c3e" providerId="LiveId" clId="{31302EF8-5ABE-47C6-893E-1F770A5DE8D4}"/>
    <pc:docChg chg="custSel modSld">
      <pc:chgData name="Deborah Halter" userId="1c842dcf89d46c3e" providerId="LiveId" clId="{31302EF8-5ABE-47C6-893E-1F770A5DE8D4}" dt="2025-08-28T23:31:59.987" v="384" actId="20577"/>
      <pc:docMkLst>
        <pc:docMk/>
      </pc:docMkLst>
      <pc:sldChg chg="modSp mod">
        <pc:chgData name="Deborah Halter" userId="1c842dcf89d46c3e" providerId="LiveId" clId="{31302EF8-5ABE-47C6-893E-1F770A5DE8D4}" dt="2025-08-28T18:37:51.799" v="0" actId="14100"/>
        <pc:sldMkLst>
          <pc:docMk/>
          <pc:sldMk cId="1325668945" sldId="2561"/>
        </pc:sldMkLst>
        <pc:picChg chg="mod">
          <ac:chgData name="Deborah Halter" userId="1c842dcf89d46c3e" providerId="LiveId" clId="{31302EF8-5ABE-47C6-893E-1F770A5DE8D4}" dt="2025-08-28T18:37:51.799" v="0" actId="14100"/>
          <ac:picMkLst>
            <pc:docMk/>
            <pc:sldMk cId="1325668945" sldId="2561"/>
            <ac:picMk id="4" creationId="{D2C90C32-15D5-8460-3A34-F4B3F124FDA6}"/>
          </ac:picMkLst>
        </pc:picChg>
      </pc:sldChg>
      <pc:sldChg chg="modSp">
        <pc:chgData name="Deborah Halter" userId="1c842dcf89d46c3e" providerId="LiveId" clId="{31302EF8-5ABE-47C6-893E-1F770A5DE8D4}" dt="2025-08-28T19:00:14.674" v="254" actId="20577"/>
        <pc:sldMkLst>
          <pc:docMk/>
          <pc:sldMk cId="2819587633" sldId="2567"/>
        </pc:sldMkLst>
        <pc:spChg chg="mod">
          <ac:chgData name="Deborah Halter" userId="1c842dcf89d46c3e" providerId="LiveId" clId="{31302EF8-5ABE-47C6-893E-1F770A5DE8D4}" dt="2025-08-28T19:00:14.674" v="254" actId="20577"/>
          <ac:spMkLst>
            <pc:docMk/>
            <pc:sldMk cId="2819587633" sldId="2567"/>
            <ac:spMk id="4" creationId="{FFA9CCBE-7483-FC53-C4D5-E38E465AAE72}"/>
          </ac:spMkLst>
        </pc:spChg>
      </pc:sldChg>
      <pc:sldChg chg="modSp">
        <pc:chgData name="Deborah Halter" userId="1c842dcf89d46c3e" providerId="LiveId" clId="{31302EF8-5ABE-47C6-893E-1F770A5DE8D4}" dt="2025-08-28T19:03:45.968" v="302" actId="20577"/>
        <pc:sldMkLst>
          <pc:docMk/>
          <pc:sldMk cId="372109290" sldId="2572"/>
        </pc:sldMkLst>
        <pc:spChg chg="mod">
          <ac:chgData name="Deborah Halter" userId="1c842dcf89d46c3e" providerId="LiveId" clId="{31302EF8-5ABE-47C6-893E-1F770A5DE8D4}" dt="2025-08-28T19:03:45.968" v="302" actId="20577"/>
          <ac:spMkLst>
            <pc:docMk/>
            <pc:sldMk cId="372109290" sldId="2572"/>
            <ac:spMk id="4" creationId="{3EB4CE88-E03E-8878-4FB2-2FB17829C4AC}"/>
          </ac:spMkLst>
        </pc:spChg>
      </pc:sldChg>
      <pc:sldChg chg="modSp">
        <pc:chgData name="Deborah Halter" userId="1c842dcf89d46c3e" providerId="LiveId" clId="{31302EF8-5ABE-47C6-893E-1F770A5DE8D4}" dt="2025-08-28T18:49:26.966" v="200" actId="33524"/>
        <pc:sldMkLst>
          <pc:docMk/>
          <pc:sldMk cId="2974032002" sldId="2573"/>
        </pc:sldMkLst>
        <pc:spChg chg="mod">
          <ac:chgData name="Deborah Halter" userId="1c842dcf89d46c3e" providerId="LiveId" clId="{31302EF8-5ABE-47C6-893E-1F770A5DE8D4}" dt="2025-08-28T18:49:26.966" v="200" actId="33524"/>
          <ac:spMkLst>
            <pc:docMk/>
            <pc:sldMk cId="2974032002" sldId="2573"/>
            <ac:spMk id="4" creationId="{E98E0C92-E216-2F84-CFCE-0773852EBB83}"/>
          </ac:spMkLst>
        </pc:spChg>
      </pc:sldChg>
      <pc:sldChg chg="modSp mod">
        <pc:chgData name="Deborah Halter" userId="1c842dcf89d46c3e" providerId="LiveId" clId="{31302EF8-5ABE-47C6-893E-1F770A5DE8D4}" dt="2025-08-28T19:05:34.956" v="329" actId="14100"/>
        <pc:sldMkLst>
          <pc:docMk/>
          <pc:sldMk cId="1512080887" sldId="2575"/>
        </pc:sldMkLst>
        <pc:spChg chg="mod">
          <ac:chgData name="Deborah Halter" userId="1c842dcf89d46c3e" providerId="LiveId" clId="{31302EF8-5ABE-47C6-893E-1F770A5DE8D4}" dt="2025-08-28T19:05:34.956" v="329" actId="14100"/>
          <ac:spMkLst>
            <pc:docMk/>
            <pc:sldMk cId="1512080887" sldId="2575"/>
            <ac:spMk id="4" creationId="{4E2DA2C3-036E-AB10-5232-5454720610A0}"/>
          </ac:spMkLst>
        </pc:spChg>
      </pc:sldChg>
      <pc:sldChg chg="addSp modSp mod">
        <pc:chgData name="Deborah Halter" userId="1c842dcf89d46c3e" providerId="LiveId" clId="{31302EF8-5ABE-47C6-893E-1F770A5DE8D4}" dt="2025-08-28T19:06:47.859" v="383" actId="1076"/>
        <pc:sldMkLst>
          <pc:docMk/>
          <pc:sldMk cId="206723213" sldId="2576"/>
        </pc:sldMkLst>
        <pc:spChg chg="mod">
          <ac:chgData name="Deborah Halter" userId="1c842dcf89d46c3e" providerId="LiveId" clId="{31302EF8-5ABE-47C6-893E-1F770A5DE8D4}" dt="2025-08-28T19:06:47.859" v="383" actId="1076"/>
          <ac:spMkLst>
            <pc:docMk/>
            <pc:sldMk cId="206723213" sldId="2576"/>
            <ac:spMk id="3" creationId="{66C99C91-BF09-80E5-4C66-44C4E363691B}"/>
          </ac:spMkLst>
        </pc:spChg>
        <pc:spChg chg="mod">
          <ac:chgData name="Deborah Halter" userId="1c842dcf89d46c3e" providerId="LiveId" clId="{31302EF8-5ABE-47C6-893E-1F770A5DE8D4}" dt="2025-08-28T19:06:37.290" v="381" actId="20577"/>
          <ac:spMkLst>
            <pc:docMk/>
            <pc:sldMk cId="206723213" sldId="2576"/>
            <ac:spMk id="4" creationId="{BE508EBC-9346-596D-686F-227074C055D1}"/>
          </ac:spMkLst>
        </pc:spChg>
        <pc:picChg chg="add mod">
          <ac:chgData name="Deborah Halter" userId="1c842dcf89d46c3e" providerId="LiveId" clId="{31302EF8-5ABE-47C6-893E-1F770A5DE8D4}" dt="2025-08-28T19:06:42.048" v="382" actId="1076"/>
          <ac:picMkLst>
            <pc:docMk/>
            <pc:sldMk cId="206723213" sldId="2576"/>
            <ac:picMk id="11" creationId="{B388DAB8-7D20-FBD6-9E61-316EC11CF313}"/>
          </ac:picMkLst>
        </pc:picChg>
      </pc:sldChg>
      <pc:sldChg chg="modSp">
        <pc:chgData name="Deborah Halter" userId="1c842dcf89d46c3e" providerId="LiveId" clId="{31302EF8-5ABE-47C6-893E-1F770A5DE8D4}" dt="2025-08-28T23:31:59.987" v="384" actId="20577"/>
        <pc:sldMkLst>
          <pc:docMk/>
          <pc:sldMk cId="3667345313" sldId="2577"/>
        </pc:sldMkLst>
        <pc:spChg chg="mod">
          <ac:chgData name="Deborah Halter" userId="1c842dcf89d46c3e" providerId="LiveId" clId="{31302EF8-5ABE-47C6-893E-1F770A5DE8D4}" dt="2025-08-28T23:31:59.987" v="384" actId="20577"/>
          <ac:spMkLst>
            <pc:docMk/>
            <pc:sldMk cId="3667345313" sldId="2577"/>
            <ac:spMk id="4" creationId="{65B5FA29-5549-0789-B889-84C4DBAFE246}"/>
          </ac:spMkLst>
        </pc:spChg>
      </pc:sldChg>
      <pc:sldChg chg="addSp modSp mod setBg">
        <pc:chgData name="Deborah Halter" userId="1c842dcf89d46c3e" providerId="LiveId" clId="{31302EF8-5ABE-47C6-893E-1F770A5DE8D4}" dt="2025-08-28T18:58:42.381" v="235"/>
        <pc:sldMkLst>
          <pc:docMk/>
          <pc:sldMk cId="983508591" sldId="2578"/>
        </pc:sldMkLst>
        <pc:spChg chg="mod">
          <ac:chgData name="Deborah Halter" userId="1c842dcf89d46c3e" providerId="LiveId" clId="{31302EF8-5ABE-47C6-893E-1F770A5DE8D4}" dt="2025-08-28T18:56:40.732" v="225" actId="255"/>
          <ac:spMkLst>
            <pc:docMk/>
            <pc:sldMk cId="983508591" sldId="2578"/>
            <ac:spMk id="15" creationId="{6F20C242-7E07-3930-19C6-302695F30441}"/>
          </ac:spMkLst>
        </pc:spChg>
        <pc:picChg chg="mod">
          <ac:chgData name="Deborah Halter" userId="1c842dcf89d46c3e" providerId="LiveId" clId="{31302EF8-5ABE-47C6-893E-1F770A5DE8D4}" dt="2025-08-28T18:56:50.887" v="226" actId="1076"/>
          <ac:picMkLst>
            <pc:docMk/>
            <pc:sldMk cId="983508591" sldId="2578"/>
            <ac:picMk id="16" creationId="{67DE9259-B603-1489-C037-DA1614B3CA23}"/>
          </ac:picMkLst>
        </pc:picChg>
        <pc:picChg chg="add mod">
          <ac:chgData name="Deborah Halter" userId="1c842dcf89d46c3e" providerId="LiveId" clId="{31302EF8-5ABE-47C6-893E-1F770A5DE8D4}" dt="2025-08-28T18:57:50.989" v="232" actId="14100"/>
          <ac:picMkLst>
            <pc:docMk/>
            <pc:sldMk cId="983508591" sldId="2578"/>
            <ac:picMk id="17" creationId="{3727A0CF-9424-CAAE-0E46-6B0BED169B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2BCC4-26CC-4612-A4B4-5564BCEBA861}"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9FBF9-C314-474A-A62F-FF50C37343E6}" type="slidenum">
              <a:rPr lang="en-US" smtClean="0"/>
              <a:t>‹#›</a:t>
            </a:fld>
            <a:endParaRPr lang="en-US"/>
          </a:p>
        </p:txBody>
      </p:sp>
    </p:spTree>
    <p:extLst>
      <p:ext uri="{BB962C8B-B14F-4D97-AF65-F5344CB8AC3E}">
        <p14:creationId xmlns:p14="http://schemas.microsoft.com/office/powerpoint/2010/main" val="118303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covers the vital role of chaplains within the Veterans of Foreign Wars (VFW) and Auxiliary. We will explore their responsibilities, training components, and how they support members and families through spiritual leadership.
</a:t>
            </a:r>
          </a:p>
        </p:txBody>
      </p:sp>
      <p:sp>
        <p:nvSpPr>
          <p:cNvPr id="4" name="Slide Number Placeholder 3"/>
          <p:cNvSpPr>
            <a:spLocks noGrp="1"/>
          </p:cNvSpPr>
          <p:nvPr>
            <p:ph type="sldNum" sz="quarter" idx="5"/>
          </p:nvPr>
        </p:nvSpPr>
        <p:spPr/>
        <p:txBody>
          <a:bodyPr/>
          <a:lstStyle/>
          <a:p>
            <a:fld id="{65333BE4-F12B-4D58-B91C-C5A51E546AE8}" type="slidenum">
              <a:rPr lang="en-US" smtClean="0"/>
              <a:t>1</a:t>
            </a:fld>
            <a:endParaRPr lang="en-US"/>
          </a:p>
        </p:txBody>
      </p:sp>
    </p:spTree>
    <p:extLst>
      <p:ext uri="{BB962C8B-B14F-4D97-AF65-F5344CB8AC3E}">
        <p14:creationId xmlns:p14="http://schemas.microsoft.com/office/powerpoint/2010/main" val="37573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Chaplains offer critical support to members and families, especially during difficult times, providing comfort, counseling, and connecting them to community resources.</a:t>
            </a:r>
          </a:p>
        </p:txBody>
      </p:sp>
      <p:sp>
        <p:nvSpPr>
          <p:cNvPr id="4" name="Slide Number Placeholder 3"/>
          <p:cNvSpPr>
            <a:spLocks noGrp="1"/>
          </p:cNvSpPr>
          <p:nvPr>
            <p:ph type="sldNum" sz="quarter" idx="5"/>
          </p:nvPr>
        </p:nvSpPr>
        <p:spPr/>
        <p:txBody>
          <a:bodyPr/>
          <a:lstStyle/>
          <a:p>
            <a:fld id="{65333BE4-F12B-4D58-B91C-C5A51E546AE8}" type="slidenum">
              <a:rPr lang="en-US" smtClean="0"/>
              <a:t>10</a:t>
            </a:fld>
            <a:endParaRPr lang="en-US"/>
          </a:p>
        </p:txBody>
      </p:sp>
    </p:spTree>
    <p:extLst>
      <p:ext uri="{BB962C8B-B14F-4D97-AF65-F5344CB8AC3E}">
        <p14:creationId xmlns:p14="http://schemas.microsoft.com/office/powerpoint/2010/main" val="319178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Chaplains assist families and members facing grief or crisis by offering empathetic presence, prayer, and spiritual consolation.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11</a:t>
            </a:fld>
            <a:endParaRPr lang="en-US"/>
          </a:p>
        </p:txBody>
      </p:sp>
    </p:spTree>
    <p:extLst>
      <p:ext uri="{BB962C8B-B14F-4D97-AF65-F5344CB8AC3E}">
        <p14:creationId xmlns:p14="http://schemas.microsoft.com/office/powerpoint/2010/main" val="24628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Trained chaplains provide confidential counseling and emotional support to help members cope with personal and service-related challenges.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12</a:t>
            </a:fld>
            <a:endParaRPr lang="en-US"/>
          </a:p>
        </p:txBody>
      </p:sp>
    </p:spTree>
    <p:extLst>
      <p:ext uri="{BB962C8B-B14F-4D97-AF65-F5344CB8AC3E}">
        <p14:creationId xmlns:p14="http://schemas.microsoft.com/office/powerpoint/2010/main" val="13812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Chaplains act as liaisons to external support networks, including veterans’ services, healthcare providers, and social services, ensuring comprehensive care.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13</a:t>
            </a:fld>
            <a:endParaRPr lang="en-US"/>
          </a:p>
        </p:txBody>
      </p:sp>
    </p:spTree>
    <p:extLst>
      <p:ext uri="{BB962C8B-B14F-4D97-AF65-F5344CB8AC3E}">
        <p14:creationId xmlns:p14="http://schemas.microsoft.com/office/powerpoint/2010/main" val="283762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Ongoing collaboration and education strengthen chaplains’ abilities to serve effectively, fostering leadership development and sharing best practices.</a:t>
            </a:r>
          </a:p>
        </p:txBody>
      </p:sp>
      <p:sp>
        <p:nvSpPr>
          <p:cNvPr id="4" name="Slide Number Placeholder 3"/>
          <p:cNvSpPr>
            <a:spLocks noGrp="1"/>
          </p:cNvSpPr>
          <p:nvPr>
            <p:ph type="sldNum" sz="quarter" idx="5"/>
          </p:nvPr>
        </p:nvSpPr>
        <p:spPr/>
        <p:txBody>
          <a:bodyPr/>
          <a:lstStyle/>
          <a:p>
            <a:fld id="{65333BE4-F12B-4D58-B91C-C5A51E546AE8}" type="slidenum">
              <a:rPr lang="en-US" smtClean="0"/>
              <a:t>14</a:t>
            </a:fld>
            <a:endParaRPr lang="en-US"/>
          </a:p>
        </p:txBody>
      </p:sp>
    </p:spTree>
    <p:extLst>
      <p:ext uri="{BB962C8B-B14F-4D97-AF65-F5344CB8AC3E}">
        <p14:creationId xmlns:p14="http://schemas.microsoft.com/office/powerpoint/2010/main" val="2139593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Chaplains coordinate closely with VFW leadership and volunteers to integrate spiritual support into organizational activities and missions.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15</a:t>
            </a:fld>
            <a:endParaRPr lang="en-US"/>
          </a:p>
        </p:txBody>
      </p:sp>
    </p:spTree>
    <p:extLst>
      <p:ext uri="{BB962C8B-B14F-4D97-AF65-F5344CB8AC3E}">
        <p14:creationId xmlns:p14="http://schemas.microsoft.com/office/powerpoint/2010/main" val="243061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Chaplain training continues through workshops, seminars, and conferences to keep skills current and address emerging needs within the veteran community.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16</a:t>
            </a:fld>
            <a:endParaRPr lang="en-US"/>
          </a:p>
        </p:txBody>
      </p:sp>
    </p:spTree>
    <p:extLst>
      <p:ext uri="{BB962C8B-B14F-4D97-AF65-F5344CB8AC3E}">
        <p14:creationId xmlns:p14="http://schemas.microsoft.com/office/powerpoint/2010/main" val="123294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Experienced chaplains mentor new members, sharing insights and proven approaches to enhance the effectiveness and professionalism of the chaplaincy.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17</a:t>
            </a:fld>
            <a:endParaRPr lang="en-US"/>
          </a:p>
        </p:txBody>
      </p:sp>
    </p:spTree>
    <p:extLst>
      <p:ext uri="{BB962C8B-B14F-4D97-AF65-F5344CB8AC3E}">
        <p14:creationId xmlns:p14="http://schemas.microsoft.com/office/powerpoint/2010/main" val="31261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Chaplains in the VFW and Auxiliary are essential spiritual leaders providing support, guidance, and comfort. Comprehensive training and collaboration ensure they meet the evolving needs of members and families effectively.</a:t>
            </a:r>
          </a:p>
        </p:txBody>
      </p:sp>
      <p:sp>
        <p:nvSpPr>
          <p:cNvPr id="4" name="Slide Number Placeholder 3"/>
          <p:cNvSpPr>
            <a:spLocks noGrp="1"/>
          </p:cNvSpPr>
          <p:nvPr>
            <p:ph type="sldNum" sz="quarter" idx="5"/>
          </p:nvPr>
        </p:nvSpPr>
        <p:spPr/>
        <p:txBody>
          <a:bodyPr/>
          <a:lstStyle/>
          <a:p>
            <a:fld id="{65333BE4-F12B-4D58-B91C-C5A51E546AE8}" type="slidenum">
              <a:rPr lang="en-US" smtClean="0"/>
              <a:t>18</a:t>
            </a:fld>
            <a:endParaRPr lang="en-US"/>
          </a:p>
        </p:txBody>
      </p:sp>
    </p:spTree>
    <p:extLst>
      <p:ext uri="{BB962C8B-B14F-4D97-AF65-F5344CB8AC3E}">
        <p14:creationId xmlns:p14="http://schemas.microsoft.com/office/powerpoint/2010/main" val="380728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We will discuss the roles and responsibilities of VFW and Auxiliary chaplains, core training components, ways they support members and families, and collaboration and continuing education opportunities to enhance their effectiveness.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2</a:t>
            </a:fld>
            <a:endParaRPr lang="en-US"/>
          </a:p>
        </p:txBody>
      </p:sp>
    </p:spTree>
    <p:extLst>
      <p:ext uri="{BB962C8B-B14F-4D97-AF65-F5344CB8AC3E}">
        <p14:creationId xmlns:p14="http://schemas.microsoft.com/office/powerpoint/2010/main" val="369091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the purpose and key responsibilities of chaplains within the VFW and Auxiliary is essential. This section highlights their importance as spiritual leaders and support figures within the organization.</a:t>
            </a:r>
          </a:p>
        </p:txBody>
      </p:sp>
      <p:sp>
        <p:nvSpPr>
          <p:cNvPr id="4" name="Slide Number Placeholder 3"/>
          <p:cNvSpPr>
            <a:spLocks noGrp="1"/>
          </p:cNvSpPr>
          <p:nvPr>
            <p:ph type="sldNum" sz="quarter" idx="5"/>
          </p:nvPr>
        </p:nvSpPr>
        <p:spPr/>
        <p:txBody>
          <a:bodyPr/>
          <a:lstStyle/>
          <a:p>
            <a:fld id="{65333BE4-F12B-4D58-B91C-C5A51E546AE8}" type="slidenum">
              <a:rPr lang="en-US" smtClean="0"/>
              <a:t>3</a:t>
            </a:fld>
            <a:endParaRPr lang="en-US"/>
          </a:p>
        </p:txBody>
      </p:sp>
    </p:spTree>
    <p:extLst>
      <p:ext uri="{BB962C8B-B14F-4D97-AF65-F5344CB8AC3E}">
        <p14:creationId xmlns:p14="http://schemas.microsoft.com/office/powerpoint/2010/main" val="263098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Chaplains serve as spiritual leaders, providing guidance, comfort, and support to members. They conduct ceremonies, offer counseling, and uphold the moral and ethical standards of the organization.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4</a:t>
            </a:fld>
            <a:endParaRPr lang="en-US"/>
          </a:p>
        </p:txBody>
      </p:sp>
    </p:spTree>
    <p:extLst>
      <p:ext uri="{BB962C8B-B14F-4D97-AF65-F5344CB8AC3E}">
        <p14:creationId xmlns:p14="http://schemas.microsoft.com/office/powerpoint/2010/main" val="355623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Chaplains play a critical role in fostering spiritual well-being and unity among members. Their presence helps strengthen morale and provides a trusted resource during times of need.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5</a:t>
            </a:fld>
            <a:endParaRPr lang="en-US"/>
          </a:p>
        </p:txBody>
      </p:sp>
    </p:spTree>
    <p:extLst>
      <p:ext uri="{BB962C8B-B14F-4D97-AF65-F5344CB8AC3E}">
        <p14:creationId xmlns:p14="http://schemas.microsoft.com/office/powerpoint/2010/main" val="237239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chaplain training covers essential skills, spiritual guidance, ethical considerations, and ceremonial duties to prepare chaplains for their multifaceted role.</a:t>
            </a:r>
          </a:p>
        </p:txBody>
      </p:sp>
      <p:sp>
        <p:nvSpPr>
          <p:cNvPr id="4" name="Slide Number Placeholder 3"/>
          <p:cNvSpPr>
            <a:spLocks noGrp="1"/>
          </p:cNvSpPr>
          <p:nvPr>
            <p:ph type="sldNum" sz="quarter" idx="5"/>
          </p:nvPr>
        </p:nvSpPr>
        <p:spPr/>
        <p:txBody>
          <a:bodyPr/>
          <a:lstStyle/>
          <a:p>
            <a:fld id="{65333BE4-F12B-4D58-B91C-C5A51E546AE8}" type="slidenum">
              <a:rPr lang="en-US" smtClean="0"/>
              <a:t>6</a:t>
            </a:fld>
            <a:endParaRPr lang="en-US"/>
          </a:p>
        </p:txBody>
      </p:sp>
    </p:spTree>
    <p:extLst>
      <p:ext uri="{BB962C8B-B14F-4D97-AF65-F5344CB8AC3E}">
        <p14:creationId xmlns:p14="http://schemas.microsoft.com/office/powerpoint/2010/main" val="186409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Training includes communication skills, conflict resolution, cultural sensitivity, and understanding military traditions to effectively support diverse members.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7</a:t>
            </a:fld>
            <a:endParaRPr lang="en-US"/>
          </a:p>
        </p:txBody>
      </p:sp>
    </p:spTree>
    <p:extLst>
      <p:ext uri="{BB962C8B-B14F-4D97-AF65-F5344CB8AC3E}">
        <p14:creationId xmlns:p14="http://schemas.microsoft.com/office/powerpoint/2010/main" val="352440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Chaplains learn to provide non-denominational spiritual support while respecting individual beliefs, maintaining confidentiality, and adhering to ethical principles.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8</a:t>
            </a:fld>
            <a:endParaRPr lang="en-US"/>
          </a:p>
        </p:txBody>
      </p:sp>
    </p:spTree>
    <p:extLst>
      <p:ext uri="{BB962C8B-B14F-4D97-AF65-F5344CB8AC3E}">
        <p14:creationId xmlns:p14="http://schemas.microsoft.com/office/powerpoint/2010/main" val="145058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Chaplains conduct official ceremonies, memorials, and rituals that honor members' service and sacrifice, maintaining tradition and solemnity.
Image source: Microsoft 365 content library
</a:t>
            </a:r>
          </a:p>
        </p:txBody>
      </p:sp>
      <p:sp>
        <p:nvSpPr>
          <p:cNvPr id="4" name="Slide Number Placeholder 3"/>
          <p:cNvSpPr>
            <a:spLocks noGrp="1"/>
          </p:cNvSpPr>
          <p:nvPr>
            <p:ph type="sldNum" sz="quarter" idx="5"/>
          </p:nvPr>
        </p:nvSpPr>
        <p:spPr/>
        <p:txBody>
          <a:bodyPr/>
          <a:lstStyle/>
          <a:p>
            <a:fld id="{65333BE4-F12B-4D58-B91C-C5A51E546AE8}" type="slidenum">
              <a:rPr lang="en-US" smtClean="0"/>
              <a:t>9</a:t>
            </a:fld>
            <a:endParaRPr lang="en-US"/>
          </a:p>
        </p:txBody>
      </p:sp>
    </p:spTree>
    <p:extLst>
      <p:ext uri="{BB962C8B-B14F-4D97-AF65-F5344CB8AC3E}">
        <p14:creationId xmlns:p14="http://schemas.microsoft.com/office/powerpoint/2010/main" val="398724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8/28/2025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7087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8/28/2025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4216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8/28/2025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8147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8/28/2025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40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8/28/2025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79414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8/28/2025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6693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8/28/2025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0214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8/28/2025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5808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8/28/2025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7357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8/28/2025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7669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8/28/2025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5130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8/28/2025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6457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otcs.org/vfw_chaplain.ht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mailto:PeterHook@verizon.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lotcs.org/vfw_chaplai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456DBD1-1048-5A22-C973-3E5FA83F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B0BE1-E178-DD47-57D0-849A7CAA5D66}"/>
              </a:ext>
            </a:extLst>
          </p:cNvPr>
          <p:cNvSpPr>
            <a:spLocks noGrp="1"/>
          </p:cNvSpPr>
          <p:nvPr>
            <p:ph type="ctrTitle"/>
          </p:nvPr>
        </p:nvSpPr>
        <p:spPr>
          <a:xfrm>
            <a:off x="1170165" y="1088571"/>
            <a:ext cx="7538405" cy="2774393"/>
          </a:xfrm>
        </p:spPr>
        <p:txBody>
          <a:bodyPr>
            <a:normAutofit/>
          </a:bodyPr>
          <a:lstStyle/>
          <a:p>
            <a:pPr algn="l"/>
            <a:r>
              <a:rPr lang="en-US" sz="4600"/>
              <a:t>Chaplain’s Training in the VFW and Auxiliary: Building Spiritual Leadership and Support</a:t>
            </a:r>
          </a:p>
        </p:txBody>
      </p:sp>
      <p:sp>
        <p:nvSpPr>
          <p:cNvPr id="3" name="Subtitle 2">
            <a:extLst>
              <a:ext uri="{FF2B5EF4-FFF2-40B4-BE49-F238E27FC236}">
                <a16:creationId xmlns:a16="http://schemas.microsoft.com/office/drawing/2014/main" id="{80A89DB7-1E4B-BE58-B9B4-38F66BA1C772}"/>
              </a:ext>
            </a:extLst>
          </p:cNvPr>
          <p:cNvSpPr>
            <a:spLocks noGrp="1"/>
          </p:cNvSpPr>
          <p:nvPr>
            <p:ph type="subTitle" idx="1"/>
          </p:nvPr>
        </p:nvSpPr>
        <p:spPr>
          <a:xfrm>
            <a:off x="1197060" y="4027211"/>
            <a:ext cx="7538405" cy="1014107"/>
          </a:xfrm>
        </p:spPr>
        <p:txBody>
          <a:bodyPr>
            <a:normAutofit/>
          </a:bodyPr>
          <a:lstStyle/>
          <a:p>
            <a:pPr algn="l"/>
            <a:r>
              <a:rPr lang="en-US" sz="2200"/>
              <a:t>Exploring chaplains’ roles and training in veteran support</a:t>
            </a:r>
          </a:p>
        </p:txBody>
      </p:sp>
      <p:pic>
        <p:nvPicPr>
          <p:cNvPr id="4" name="Image 6">
            <a:extLst>
              <a:ext uri="{FF2B5EF4-FFF2-40B4-BE49-F238E27FC236}">
                <a16:creationId xmlns:a16="http://schemas.microsoft.com/office/drawing/2014/main" id="{D2C90C32-15D5-8460-3A34-F4B3F124FDA6}"/>
              </a:ext>
            </a:extLst>
          </p:cNvPr>
          <p:cNvPicPr>
            <a:picLocks/>
          </p:cNvPicPr>
          <p:nvPr/>
        </p:nvPicPr>
        <p:blipFill>
          <a:blip r:embed="rId3" cstate="print"/>
          <a:stretch>
            <a:fillRect/>
          </a:stretch>
        </p:blipFill>
        <p:spPr>
          <a:xfrm>
            <a:off x="8903616" y="1319753"/>
            <a:ext cx="2650029" cy="2543211"/>
          </a:xfrm>
          <a:prstGeom prst="rect">
            <a:avLst/>
          </a:prstGeom>
        </p:spPr>
      </p:pic>
    </p:spTree>
    <p:extLst>
      <p:ext uri="{BB962C8B-B14F-4D97-AF65-F5344CB8AC3E}">
        <p14:creationId xmlns:p14="http://schemas.microsoft.com/office/powerpoint/2010/main" val="13256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F5B17E7-1CC8-C659-316B-E63A09545A9D}"/>
              </a:ext>
            </a:extLst>
          </p:cNvPr>
          <p:cNvSpPr>
            <a:spLocks noGrp="1"/>
          </p:cNvSpPr>
          <p:nvPr>
            <p:ph type="ctrTitle"/>
          </p:nvPr>
        </p:nvSpPr>
        <p:spPr>
          <a:xfrm>
            <a:off x="277091" y="1036948"/>
            <a:ext cx="7772400" cy="4647415"/>
          </a:xfrm>
        </p:spPr>
        <p:txBody>
          <a:bodyPr anchor="b">
            <a:normAutofit/>
          </a:bodyPr>
          <a:lstStyle/>
          <a:p>
            <a:pPr algn="l"/>
            <a:r>
              <a:rPr lang="en-US" sz="7400" dirty="0"/>
              <a:t>Supporting Members and Families</a:t>
            </a:r>
          </a:p>
        </p:txBody>
      </p:sp>
      <p:pic>
        <p:nvPicPr>
          <p:cNvPr id="3" name="Image 6">
            <a:extLst>
              <a:ext uri="{FF2B5EF4-FFF2-40B4-BE49-F238E27FC236}">
                <a16:creationId xmlns:a16="http://schemas.microsoft.com/office/drawing/2014/main" id="{8C091E94-A3CC-3937-A585-004CC255BEFA}"/>
              </a:ext>
            </a:extLst>
          </p:cNvPr>
          <p:cNvPicPr>
            <a:picLocks/>
          </p:cNvPicPr>
          <p:nvPr/>
        </p:nvPicPr>
        <p:blipFill>
          <a:blip r:embed="rId3" cstate="print"/>
          <a:stretch>
            <a:fillRect/>
          </a:stretch>
        </p:blipFill>
        <p:spPr>
          <a:xfrm>
            <a:off x="7588575" y="2399965"/>
            <a:ext cx="2960018" cy="2926180"/>
          </a:xfrm>
          <a:prstGeom prst="rect">
            <a:avLst/>
          </a:prstGeom>
        </p:spPr>
      </p:pic>
    </p:spTree>
    <p:extLst>
      <p:ext uri="{BB962C8B-B14F-4D97-AF65-F5344CB8AC3E}">
        <p14:creationId xmlns:p14="http://schemas.microsoft.com/office/powerpoint/2010/main" val="970093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9D428-6A35-D939-FDD6-8A63D401114F}"/>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Providing Comfort in Times of Loss and Crisis</a:t>
            </a:r>
          </a:p>
        </p:txBody>
      </p:sp>
      <p:sp>
        <p:nvSpPr>
          <p:cNvPr id="4" name="Content Placeholder 3">
            <a:extLst>
              <a:ext uri="{FF2B5EF4-FFF2-40B4-BE49-F238E27FC236}">
                <a16:creationId xmlns:a16="http://schemas.microsoft.com/office/drawing/2014/main" id="{3776C3D1-62AD-F031-DECF-4378C2A1245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4361687" cy="4096512"/>
          </a:xfrm>
        </p:spPr>
        <p:txBody>
          <a:bodyPr>
            <a:normAutofit/>
          </a:bodyPr>
          <a:lstStyle/>
          <a:p>
            <a:pPr marL="0" indent="0">
              <a:spcBef>
                <a:spcPts val="2500"/>
              </a:spcBef>
              <a:buFont typeface="Arial" panose="020B0604020202020204" pitchFamily="34" charset="0"/>
              <a:buNone/>
            </a:pPr>
            <a:r>
              <a:rPr lang="en-US" sz="1400" b="1" dirty="0"/>
              <a:t>Empathetic Presence</a:t>
            </a:r>
          </a:p>
          <a:p>
            <a:pPr marL="0" lvl="1" indent="0">
              <a:buFont typeface="Arial" panose="020B0604020202020204" pitchFamily="34" charset="0"/>
              <a:buNone/>
            </a:pPr>
            <a:r>
              <a:rPr lang="en-US" sz="1400" dirty="0"/>
              <a:t>Chaplains provide a compassionate and understanding presence to those experiencing grief or crisis.</a:t>
            </a:r>
          </a:p>
          <a:p>
            <a:pPr marL="0" indent="0">
              <a:spcBef>
                <a:spcPts val="2500"/>
              </a:spcBef>
              <a:buFont typeface="Arial" panose="020B0604020202020204" pitchFamily="34" charset="0"/>
              <a:buNone/>
            </a:pPr>
            <a:r>
              <a:rPr lang="en-US" sz="1400" b="1" dirty="0"/>
              <a:t>Spiritual Consolation</a:t>
            </a:r>
          </a:p>
          <a:p>
            <a:pPr marL="0" lvl="1" indent="0">
              <a:buFont typeface="Arial" panose="020B0604020202020204" pitchFamily="34" charset="0"/>
              <a:buNone/>
            </a:pPr>
            <a:r>
              <a:rPr lang="en-US" sz="1400" dirty="0"/>
              <a:t>Prayer and spiritual guidance help families find peace and solace during difficult times if they want it.</a:t>
            </a:r>
          </a:p>
          <a:p>
            <a:pPr marL="0" lvl="1" indent="0">
              <a:buFont typeface="Arial" panose="020B0604020202020204" pitchFamily="34" charset="0"/>
              <a:buNone/>
            </a:pPr>
            <a:endParaRPr lang="en-US" sz="1400" dirty="0"/>
          </a:p>
        </p:txBody>
      </p:sp>
      <p:pic>
        <p:nvPicPr>
          <p:cNvPr id="5" name="Content Placeholder 4" descr="Students and therapist looking at depressed young woman in lecture hall. Female and male are sitting in group therapy session at university. They are in casuals.">
            <a:extLst>
              <a:ext uri="{FF2B5EF4-FFF2-40B4-BE49-F238E27FC236}">
                <a16:creationId xmlns:a16="http://schemas.microsoft.com/office/drawing/2014/main" id="{06F880AA-297A-47B2-99F6-10B6CF0D3F2C}"/>
              </a:ext>
            </a:extLst>
          </p:cNvPr>
          <p:cNvPicPr>
            <a:picLocks noGrp="1" noChangeAspect="1"/>
          </p:cNvPicPr>
          <p:nvPr>
            <p:ph sz="half" idx="1"/>
          </p:nvPr>
        </p:nvPicPr>
        <p:blipFill>
          <a:blip r:embed="rId3"/>
          <a:srcRect l="13608" r="24358" b="-2"/>
          <a:stretch>
            <a:fillRect/>
          </a:stretch>
        </p:blipFill>
        <p:spPr>
          <a:xfrm>
            <a:off x="5818632" y="-1"/>
            <a:ext cx="6373368" cy="6858001"/>
          </a:xfrm>
          <a:prstGeom prst="rect">
            <a:avLst/>
          </a:prstGeom>
        </p:spPr>
      </p:pic>
    </p:spTree>
    <p:extLst>
      <p:ext uri="{BB962C8B-B14F-4D97-AF65-F5344CB8AC3E}">
        <p14:creationId xmlns:p14="http://schemas.microsoft.com/office/powerpoint/2010/main" val="3872335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15427-2440-4105-14BC-D8DE0E864B50}"/>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en-US" sz="3300" b="1" kern="1200" dirty="0">
                <a:solidFill>
                  <a:schemeClr val="tx1"/>
                </a:solidFill>
                <a:latin typeface="+mj-lt"/>
                <a:ea typeface="+mj-ea"/>
                <a:cs typeface="+mj-cs"/>
              </a:rPr>
              <a:t>Offering Counseling and Emotional Support</a:t>
            </a:r>
          </a:p>
        </p:txBody>
      </p:sp>
      <p:pic>
        <p:nvPicPr>
          <p:cNvPr id="5" name="Content Placeholder 4" descr="Man talking with therapist">
            <a:extLst>
              <a:ext uri="{FF2B5EF4-FFF2-40B4-BE49-F238E27FC236}">
                <a16:creationId xmlns:a16="http://schemas.microsoft.com/office/drawing/2014/main" id="{17B01738-6149-4BB9-B6C3-10B9E4615842}"/>
              </a:ext>
            </a:extLst>
          </p:cNvPr>
          <p:cNvPicPr>
            <a:picLocks noGrp="1" noChangeAspect="1"/>
          </p:cNvPicPr>
          <p:nvPr>
            <p:ph sz="half" idx="1"/>
          </p:nvPr>
        </p:nvPicPr>
        <p:blipFill>
          <a:blip r:embed="rId3"/>
          <a:srcRect l="30599" r="7600"/>
          <a:stretch>
            <a:fillRect/>
          </a:stretch>
        </p:blipFill>
        <p:spPr>
          <a:xfrm>
            <a:off x="1" y="10"/>
            <a:ext cx="6373368" cy="6857990"/>
          </a:xfrm>
          <a:prstGeom prst="rect">
            <a:avLst/>
          </a:prstGeom>
        </p:spPr>
      </p:pic>
      <p:sp>
        <p:nvSpPr>
          <p:cNvPr id="4" name="Content Placeholder 3">
            <a:extLst>
              <a:ext uri="{FF2B5EF4-FFF2-40B4-BE49-F238E27FC236}">
                <a16:creationId xmlns:a16="http://schemas.microsoft.com/office/drawing/2014/main" id="{3EB4CE88-E03E-8878-4FB2-2FB17829C4A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07" y="2212846"/>
            <a:ext cx="4361693" cy="4096514"/>
          </a:xfrm>
        </p:spPr>
        <p:txBody>
          <a:bodyPr>
            <a:normAutofit/>
          </a:bodyPr>
          <a:lstStyle/>
          <a:p>
            <a:pPr marL="0" indent="0">
              <a:spcBef>
                <a:spcPts val="2500"/>
              </a:spcBef>
              <a:buFont typeface="Arial" panose="020B0604020202020204" pitchFamily="34" charset="0"/>
              <a:buNone/>
            </a:pPr>
            <a:r>
              <a:rPr lang="en-US" sz="1400" b="1" dirty="0"/>
              <a:t>Confidential Counseling</a:t>
            </a:r>
          </a:p>
          <a:p>
            <a:pPr marL="0" lvl="1" indent="0">
              <a:buFont typeface="Arial" panose="020B0604020202020204" pitchFamily="34" charset="0"/>
              <a:buNone/>
            </a:pPr>
            <a:r>
              <a:rPr lang="en-US" sz="1400" b="1" u="sng" dirty="0"/>
              <a:t>Chaplains offer private and confidential counseling </a:t>
            </a:r>
            <a:r>
              <a:rPr lang="en-US" sz="1400" dirty="0"/>
              <a:t>to support individuals facing personal difficulties.</a:t>
            </a:r>
          </a:p>
          <a:p>
            <a:pPr marL="0" indent="0">
              <a:spcBef>
                <a:spcPts val="2500"/>
              </a:spcBef>
              <a:buFont typeface="Arial" panose="020B0604020202020204" pitchFamily="34" charset="0"/>
              <a:buNone/>
            </a:pPr>
            <a:r>
              <a:rPr lang="en-US" sz="1400" b="1" dirty="0"/>
              <a:t>Emotional Support</a:t>
            </a:r>
          </a:p>
          <a:p>
            <a:pPr marL="0" lvl="1" indent="0">
              <a:buFont typeface="Arial" panose="020B0604020202020204" pitchFamily="34" charset="0"/>
              <a:buNone/>
            </a:pPr>
            <a:r>
              <a:rPr lang="en-US" sz="1400" dirty="0"/>
              <a:t>Emotional support helps members manage stress and service-related challenges effectively.</a:t>
            </a:r>
          </a:p>
          <a:p>
            <a:pPr marL="0" lvl="1" indent="0">
              <a:buFont typeface="Arial" panose="020B0604020202020204" pitchFamily="34" charset="0"/>
              <a:buNone/>
            </a:pPr>
            <a:endParaRPr lang="en-US" sz="1400" dirty="0"/>
          </a:p>
          <a:p>
            <a:pPr marL="0" lvl="1" indent="0">
              <a:buFont typeface="Arial" panose="020B0604020202020204" pitchFamily="34" charset="0"/>
              <a:buNone/>
            </a:pPr>
            <a:r>
              <a:rPr lang="en-US" sz="1400" dirty="0"/>
              <a:t>NOTE: We are not counselors as in professional counselors.  However, we are responsible to refer folks to professional counselors to insure they have an opportunity to receive the care they need.  We can not make them go however.  </a:t>
            </a:r>
          </a:p>
        </p:txBody>
      </p:sp>
    </p:spTree>
    <p:extLst>
      <p:ext uri="{BB962C8B-B14F-4D97-AF65-F5344CB8AC3E}">
        <p14:creationId xmlns:p14="http://schemas.microsoft.com/office/powerpoint/2010/main" val="372109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486BF-BEF3-565D-4D96-06B51E148075}"/>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Connecting with Community Resources</a:t>
            </a:r>
          </a:p>
        </p:txBody>
      </p:sp>
      <p:sp>
        <p:nvSpPr>
          <p:cNvPr id="4" name="Content Placeholder 3">
            <a:extLst>
              <a:ext uri="{FF2B5EF4-FFF2-40B4-BE49-F238E27FC236}">
                <a16:creationId xmlns:a16="http://schemas.microsoft.com/office/drawing/2014/main" id="{E98E0C92-E216-2F84-CFCE-0773852EBB8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dirty="0"/>
              <a:t>Role of Chaplains</a:t>
            </a:r>
          </a:p>
          <a:p>
            <a:pPr marL="0" lvl="1" indent="0">
              <a:buFont typeface="Arial" panose="020B0604020202020204" pitchFamily="34" charset="0"/>
              <a:buNone/>
            </a:pPr>
            <a:r>
              <a:rPr lang="en-US" sz="1400" u="sng" dirty="0"/>
              <a:t>Chaplains serve as vital links connecting individuals to essential community resources for holistic care.</a:t>
            </a:r>
          </a:p>
          <a:p>
            <a:pPr marL="0" indent="0">
              <a:spcBef>
                <a:spcPts val="2500"/>
              </a:spcBef>
              <a:buFont typeface="Arial" panose="020B0604020202020204" pitchFamily="34" charset="0"/>
              <a:buNone/>
            </a:pPr>
            <a:r>
              <a:rPr lang="en-US" sz="1400" b="1" dirty="0"/>
              <a:t>Veterans’ Services Support</a:t>
            </a:r>
          </a:p>
          <a:p>
            <a:pPr marL="0" lvl="1" indent="0">
              <a:buFont typeface="Arial" panose="020B0604020202020204" pitchFamily="34" charset="0"/>
              <a:buNone/>
            </a:pPr>
            <a:r>
              <a:rPr lang="en-US" sz="1400" dirty="0"/>
              <a:t>Chaplains facilitate access to specialized veterans’ services to address their unique needs.  </a:t>
            </a:r>
            <a:r>
              <a:rPr lang="en-US" sz="1400" dirty="0" err="1"/>
              <a:t>ie</a:t>
            </a:r>
            <a:r>
              <a:rPr lang="en-US" sz="1400" dirty="0"/>
              <a:t>. The VA hospital system, both in VA clinics and VA hospitals.</a:t>
            </a:r>
          </a:p>
          <a:p>
            <a:pPr marL="0" indent="0">
              <a:spcBef>
                <a:spcPts val="2500"/>
              </a:spcBef>
              <a:buFont typeface="Arial" panose="020B0604020202020204" pitchFamily="34" charset="0"/>
              <a:buNone/>
            </a:pPr>
            <a:r>
              <a:rPr lang="en-US" sz="1400" b="1" dirty="0"/>
              <a:t>Healthcare and Social Services</a:t>
            </a:r>
          </a:p>
          <a:p>
            <a:pPr marL="0" lvl="1" indent="0">
              <a:buFont typeface="Arial" panose="020B0604020202020204" pitchFamily="34" charset="0"/>
              <a:buNone/>
            </a:pPr>
            <a:r>
              <a:rPr lang="en-US" sz="1400" dirty="0"/>
              <a:t>They coordinate with healthcare providers and social services to ensure comprehensive care for individuals.  We refer only;  we can not make anyone receive services.</a:t>
            </a:r>
          </a:p>
        </p:txBody>
      </p:sp>
      <p:pic>
        <p:nvPicPr>
          <p:cNvPr id="5" name="Content Placeholder 4" descr="Individual circle or globe on a white background made up of small human silhouette figures. Each figure is a different color one would find in a rainbow. Could also symbolize gay pride.">
            <a:extLst>
              <a:ext uri="{FF2B5EF4-FFF2-40B4-BE49-F238E27FC236}">
                <a16:creationId xmlns:a16="http://schemas.microsoft.com/office/drawing/2014/main" id="{9AB8F80C-8637-4829-8931-3679BF619479}"/>
              </a:ext>
            </a:extLst>
          </p:cNvPr>
          <p:cNvPicPr>
            <a:picLocks noGrp="1" noChangeAspect="1"/>
          </p:cNvPicPr>
          <p:nvPr>
            <p:ph sz="half" idx="1"/>
          </p:nvPr>
        </p:nvPicPr>
        <p:blipFill>
          <a:blip r:embed="rId3"/>
          <a:srcRect l="26264" r="26565"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974032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0136B0D-7087-FA85-528A-66CB8D5B4868}"/>
              </a:ext>
            </a:extLst>
          </p:cNvPr>
          <p:cNvSpPr>
            <a:spLocks noGrp="1"/>
          </p:cNvSpPr>
          <p:nvPr>
            <p:ph type="ctrTitle"/>
          </p:nvPr>
        </p:nvSpPr>
        <p:spPr>
          <a:xfrm>
            <a:off x="277091" y="1814321"/>
            <a:ext cx="7772400" cy="3606091"/>
          </a:xfrm>
        </p:spPr>
        <p:txBody>
          <a:bodyPr anchor="b">
            <a:normAutofit/>
          </a:bodyPr>
          <a:lstStyle/>
          <a:p>
            <a:pPr algn="l"/>
            <a:r>
              <a:rPr lang="en-US" sz="7400" dirty="0"/>
              <a:t>Collaboration and Continuing Education</a:t>
            </a:r>
          </a:p>
        </p:txBody>
      </p:sp>
      <p:pic>
        <p:nvPicPr>
          <p:cNvPr id="3" name="Image 6">
            <a:extLst>
              <a:ext uri="{FF2B5EF4-FFF2-40B4-BE49-F238E27FC236}">
                <a16:creationId xmlns:a16="http://schemas.microsoft.com/office/drawing/2014/main" id="{DA0DF1EA-4410-9A52-F80B-41A1FF00708C}"/>
              </a:ext>
            </a:extLst>
          </p:cNvPr>
          <p:cNvPicPr>
            <a:picLocks/>
          </p:cNvPicPr>
          <p:nvPr/>
        </p:nvPicPr>
        <p:blipFill>
          <a:blip r:embed="rId3" cstate="print"/>
          <a:stretch>
            <a:fillRect/>
          </a:stretch>
        </p:blipFill>
        <p:spPr>
          <a:xfrm>
            <a:off x="7923229" y="2300140"/>
            <a:ext cx="2908169" cy="2667786"/>
          </a:xfrm>
          <a:prstGeom prst="rect">
            <a:avLst/>
          </a:prstGeom>
        </p:spPr>
      </p:pic>
    </p:spTree>
    <p:extLst>
      <p:ext uri="{BB962C8B-B14F-4D97-AF65-F5344CB8AC3E}">
        <p14:creationId xmlns:p14="http://schemas.microsoft.com/office/powerpoint/2010/main" val="2795733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F6B9A-CC20-0D93-4FAD-8BD4F6F098ED}"/>
              </a:ext>
            </a:extLst>
          </p:cNvPr>
          <p:cNvSpPr>
            <a:spLocks noGrp="1"/>
          </p:cNvSpPr>
          <p:nvPr>
            <p:ph type="title"/>
          </p:nvPr>
        </p:nvSpPr>
        <p:spPr>
          <a:xfrm>
            <a:off x="5406273" y="603502"/>
            <a:ext cx="6078428" cy="1230012"/>
          </a:xfrm>
        </p:spPr>
        <p:txBody>
          <a:bodyPr vert="horz" lIns="91440" tIns="45720" rIns="91440" bIns="45720" rtlCol="0" anchor="b">
            <a:normAutofit/>
          </a:bodyPr>
          <a:lstStyle/>
          <a:p>
            <a:r>
              <a:rPr lang="en-US" sz="3300" b="1" kern="1200" dirty="0">
                <a:solidFill>
                  <a:schemeClr val="tx1"/>
                </a:solidFill>
                <a:latin typeface="+mj-lt"/>
                <a:ea typeface="+mj-ea"/>
                <a:cs typeface="+mj-cs"/>
              </a:rPr>
              <a:t>Working with Leadership and Volunteers</a:t>
            </a:r>
          </a:p>
        </p:txBody>
      </p:sp>
      <p:pic>
        <p:nvPicPr>
          <p:cNvPr id="5" name="Content Placeholder 4" descr="Women at a Ladies Bible Study">
            <a:extLst>
              <a:ext uri="{FF2B5EF4-FFF2-40B4-BE49-F238E27FC236}">
                <a16:creationId xmlns:a16="http://schemas.microsoft.com/office/drawing/2014/main" id="{D3FA5F04-8777-4CAB-A16B-ECF1F4CF1DBC}"/>
              </a:ext>
            </a:extLst>
          </p:cNvPr>
          <p:cNvPicPr>
            <a:picLocks noGrp="1" noChangeAspect="1"/>
          </p:cNvPicPr>
          <p:nvPr>
            <p:ph sz="half" idx="1"/>
          </p:nvPr>
        </p:nvPicPr>
        <p:blipFill>
          <a:blip r:embed="rId3"/>
          <a:srcRect b="28443"/>
          <a:stretch>
            <a:fillRect/>
          </a:stretch>
        </p:blipFill>
        <p:spPr>
          <a:xfrm>
            <a:off x="1" y="674016"/>
            <a:ext cx="5024486" cy="5590095"/>
          </a:xfrm>
          <a:prstGeom prst="rect">
            <a:avLst/>
          </a:prstGeom>
        </p:spPr>
      </p:pic>
      <p:sp>
        <p:nvSpPr>
          <p:cNvPr id="4" name="Content Placeholder 3">
            <a:extLst>
              <a:ext uri="{FF2B5EF4-FFF2-40B4-BE49-F238E27FC236}">
                <a16:creationId xmlns:a16="http://schemas.microsoft.com/office/drawing/2014/main" id="{4E2DA2C3-036E-AB10-5232-5454720610A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52388" y="2212846"/>
            <a:ext cx="6136507" cy="3763805"/>
          </a:xfrm>
        </p:spPr>
        <p:txBody>
          <a:bodyPr>
            <a:normAutofit/>
          </a:bodyPr>
          <a:lstStyle/>
          <a:p>
            <a:pPr marL="0" indent="0">
              <a:spcBef>
                <a:spcPts val="2500"/>
              </a:spcBef>
              <a:buFont typeface="Arial" panose="020B0604020202020204" pitchFamily="34" charset="0"/>
              <a:buNone/>
            </a:pPr>
            <a:r>
              <a:rPr lang="en-US" sz="1400" b="1" dirty="0"/>
              <a:t>Collaboration with Leadership</a:t>
            </a:r>
          </a:p>
          <a:p>
            <a:pPr marL="0" lvl="1" indent="0">
              <a:buFont typeface="Arial" panose="020B0604020202020204" pitchFamily="34" charset="0"/>
              <a:buNone/>
            </a:pPr>
            <a:r>
              <a:rPr lang="en-US" sz="1400" dirty="0"/>
              <a:t>Chaplains work closely with organizational leaders to align spiritual support with mission goals and activities.</a:t>
            </a:r>
          </a:p>
          <a:p>
            <a:pPr marL="0" lvl="1" indent="0">
              <a:buFont typeface="Arial" panose="020B0604020202020204" pitchFamily="34" charset="0"/>
              <a:buNone/>
            </a:pPr>
            <a:r>
              <a:rPr lang="en-US" sz="1400" dirty="0"/>
              <a:t>Each leader has a different view of what a Chaplain should or should not do.  Sitting down with the leader early in the year and developing a communication is very important.</a:t>
            </a:r>
          </a:p>
          <a:p>
            <a:pPr marL="0" indent="0">
              <a:spcBef>
                <a:spcPts val="2500"/>
              </a:spcBef>
              <a:buFont typeface="Arial" panose="020B0604020202020204" pitchFamily="34" charset="0"/>
              <a:buNone/>
            </a:pPr>
            <a:r>
              <a:rPr lang="en-US" sz="1400" b="1" dirty="0"/>
              <a:t>Engagement with Volunteers</a:t>
            </a:r>
          </a:p>
          <a:p>
            <a:pPr marL="0" lvl="1" indent="0">
              <a:buFont typeface="Arial" panose="020B0604020202020204" pitchFamily="34" charset="0"/>
              <a:buNone/>
            </a:pPr>
            <a:r>
              <a:rPr lang="en-US" sz="1400" dirty="0"/>
              <a:t>Chaplains always need help!  Always have an assistant where possible.  This is of major importance in emergencies or when you are not available! </a:t>
            </a:r>
          </a:p>
        </p:txBody>
      </p:sp>
    </p:spTree>
    <p:extLst>
      <p:ext uri="{BB962C8B-B14F-4D97-AF65-F5344CB8AC3E}">
        <p14:creationId xmlns:p14="http://schemas.microsoft.com/office/powerpoint/2010/main" val="1512080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E7499-756E-84E7-DED1-B54A549481E7}"/>
              </a:ext>
            </a:extLst>
          </p:cNvPr>
          <p:cNvSpPr>
            <a:spLocks noGrp="1"/>
          </p:cNvSpPr>
          <p:nvPr>
            <p:ph type="title"/>
          </p:nvPr>
        </p:nvSpPr>
        <p:spPr>
          <a:xfrm>
            <a:off x="612648" y="188536"/>
            <a:ext cx="6035040" cy="1056926"/>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Opportunities for Ongoing Training for VFW Chaplains</a:t>
            </a:r>
          </a:p>
        </p:txBody>
      </p:sp>
      <p:sp>
        <p:nvSpPr>
          <p:cNvPr id="4" name="Content Placeholder 3">
            <a:extLst>
              <a:ext uri="{FF2B5EF4-FFF2-40B4-BE49-F238E27FC236}">
                <a16:creationId xmlns:a16="http://schemas.microsoft.com/office/drawing/2014/main" id="{BE508EBC-9346-596D-686F-227074C055D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1245461"/>
            <a:ext cx="6382042" cy="5273173"/>
          </a:xfrm>
        </p:spPr>
        <p:txBody>
          <a:bodyPr>
            <a:normAutofit lnSpcReduction="10000"/>
          </a:bodyPr>
          <a:lstStyle/>
          <a:p>
            <a:pPr marL="0" indent="0">
              <a:spcBef>
                <a:spcPts val="2500"/>
              </a:spcBef>
              <a:buFont typeface="Arial" panose="020B0604020202020204" pitchFamily="34" charset="0"/>
              <a:buNone/>
            </a:pPr>
            <a:r>
              <a:rPr lang="en-US" sz="1400" b="1" dirty="0"/>
              <a:t>Continuous Learning</a:t>
            </a:r>
          </a:p>
          <a:p>
            <a:pPr marL="0" lvl="1" indent="0">
              <a:buFont typeface="Arial" panose="020B0604020202020204" pitchFamily="34" charset="0"/>
              <a:buNone/>
            </a:pPr>
            <a:r>
              <a:rPr lang="en-US" sz="1400" dirty="0"/>
              <a:t>Ongoing training ensures chaplains maintain up-to-date skills relevant to their roles.  We in the VFW do this though District training, Department training, and National Training.  </a:t>
            </a:r>
          </a:p>
          <a:p>
            <a:pPr marL="0" indent="0">
              <a:spcBef>
                <a:spcPts val="2500"/>
              </a:spcBef>
              <a:buFont typeface="Arial" panose="020B0604020202020204" pitchFamily="34" charset="0"/>
              <a:buNone/>
            </a:pPr>
            <a:r>
              <a:rPr lang="en-US" sz="1400" b="1" dirty="0"/>
              <a:t>Workshops and Seminars</a:t>
            </a:r>
          </a:p>
          <a:p>
            <a:pPr marL="0" lvl="1" indent="0">
              <a:buNone/>
            </a:pPr>
            <a:r>
              <a:rPr lang="en-US" sz="1400" dirty="0"/>
              <a:t>Workshops and seminars provide focused learning opportunities to address emerging community needs. A chaplain’s workshop is presented once a year at the VFW National Convention.</a:t>
            </a:r>
          </a:p>
          <a:p>
            <a:pPr marL="0" lvl="1" indent="0">
              <a:buNone/>
            </a:pPr>
            <a:r>
              <a:rPr lang="en-US" sz="1400" dirty="0"/>
              <a:t>The VFW Chaplain Committee offers Zoom training at the National Level on the 3d Thursday of the month at 7:30 p.m. CST.  August though May each year.  </a:t>
            </a:r>
          </a:p>
          <a:p>
            <a:pPr marL="0" indent="0">
              <a:spcBef>
                <a:spcPts val="2500"/>
              </a:spcBef>
              <a:buFont typeface="Arial" panose="020B0604020202020204" pitchFamily="34" charset="0"/>
              <a:buNone/>
            </a:pPr>
            <a:r>
              <a:rPr lang="en-US" sz="1400" b="1" u="sng" dirty="0"/>
              <a:t>National VFW Website</a:t>
            </a:r>
          </a:p>
          <a:p>
            <a:pPr marL="0" lvl="1" indent="0">
              <a:buNone/>
            </a:pPr>
            <a:r>
              <a:rPr lang="en-US" sz="1400" dirty="0">
                <a:hlinkClick r:id="rId3"/>
              </a:rPr>
              <a:t>https://lotcs.org/vfw_chaplain.htm</a:t>
            </a:r>
            <a:r>
              <a:rPr lang="en-US" sz="1400" dirty="0"/>
              <a:t>.</a:t>
            </a:r>
          </a:p>
          <a:p>
            <a:pPr marL="0" lvl="1" indent="0">
              <a:buNone/>
            </a:pPr>
            <a:endParaRPr lang="en-US" sz="1400" dirty="0"/>
          </a:p>
          <a:p>
            <a:pPr marL="0" lvl="1" indent="0">
              <a:buNone/>
            </a:pPr>
            <a:r>
              <a:rPr lang="en-US" sz="1400" b="1" u="sng" dirty="0"/>
              <a:t>Monthly email to all Chaplains that sign up!</a:t>
            </a:r>
          </a:p>
          <a:p>
            <a:pPr marL="0" lvl="1" indent="0">
              <a:buNone/>
            </a:pPr>
            <a:r>
              <a:rPr lang="en-US" sz="1400" dirty="0"/>
              <a:t>Email Peter Hook at:  </a:t>
            </a:r>
            <a:r>
              <a:rPr lang="en-US" sz="1400" dirty="0">
                <a:hlinkClick r:id="rId4"/>
              </a:rPr>
              <a:t>PeterHook@verizon.net</a:t>
            </a:r>
            <a:r>
              <a:rPr lang="en-US" sz="1400" dirty="0"/>
              <a:t> request to be put on the mailing list!</a:t>
            </a:r>
          </a:p>
          <a:p>
            <a:pPr marL="0" lvl="1" indent="0">
              <a:buNone/>
            </a:pPr>
            <a:endParaRPr lang="en-US" sz="1400" dirty="0"/>
          </a:p>
        </p:txBody>
      </p:sp>
      <p:pic>
        <p:nvPicPr>
          <p:cNvPr id="5" name="Content Placeholder 4" descr="Colleagues talking after work at a coworking - including a transgender person">
            <a:extLst>
              <a:ext uri="{FF2B5EF4-FFF2-40B4-BE49-F238E27FC236}">
                <a16:creationId xmlns:a16="http://schemas.microsoft.com/office/drawing/2014/main" id="{6272CBAE-4A35-48AD-A62C-5B12D27B90B2}"/>
              </a:ext>
            </a:extLst>
          </p:cNvPr>
          <p:cNvPicPr>
            <a:picLocks noGrp="1" noChangeAspect="1"/>
          </p:cNvPicPr>
          <p:nvPr>
            <p:ph sz="half" idx="1"/>
          </p:nvPr>
        </p:nvPicPr>
        <p:blipFill>
          <a:blip r:embed="rId5"/>
          <a:srcRect l="41539" r="11291" b="-1"/>
          <a:stretch>
            <a:fillRect/>
          </a:stretch>
        </p:blipFill>
        <p:spPr>
          <a:xfrm>
            <a:off x="7345680" y="10"/>
            <a:ext cx="4846320" cy="6857990"/>
          </a:xfrm>
          <a:prstGeom prst="rect">
            <a:avLst/>
          </a:prstGeom>
        </p:spPr>
      </p:pic>
      <p:sp>
        <p:nvSpPr>
          <p:cNvPr id="3" name="Star: 5 Points 2">
            <a:extLst>
              <a:ext uri="{FF2B5EF4-FFF2-40B4-BE49-F238E27FC236}">
                <a16:creationId xmlns:a16="http://schemas.microsoft.com/office/drawing/2014/main" id="{66C99C91-BF09-80E5-4C66-44C4E363691B}"/>
              </a:ext>
            </a:extLst>
          </p:cNvPr>
          <p:cNvSpPr/>
          <p:nvPr/>
        </p:nvSpPr>
        <p:spPr>
          <a:xfrm>
            <a:off x="3368826" y="2219722"/>
            <a:ext cx="608029" cy="65516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9">
            <a:extLst>
              <a:ext uri="{FF2B5EF4-FFF2-40B4-BE49-F238E27FC236}">
                <a16:creationId xmlns:a16="http://schemas.microsoft.com/office/drawing/2014/main" id="{B388DAB8-7D20-FBD6-9E61-316EC11CF313}"/>
              </a:ext>
            </a:extLst>
          </p:cNvPr>
          <p:cNvPicPr>
            <a:picLocks/>
          </p:cNvPicPr>
          <p:nvPr/>
        </p:nvPicPr>
        <p:blipFill>
          <a:blip r:embed="rId6" cstate="print"/>
          <a:stretch>
            <a:fillRect/>
          </a:stretch>
        </p:blipFill>
        <p:spPr>
          <a:xfrm>
            <a:off x="3803668" y="4504310"/>
            <a:ext cx="846455" cy="846455"/>
          </a:xfrm>
          <a:prstGeom prst="rect">
            <a:avLst/>
          </a:prstGeom>
        </p:spPr>
      </p:pic>
    </p:spTree>
    <p:extLst>
      <p:ext uri="{BB962C8B-B14F-4D97-AF65-F5344CB8AC3E}">
        <p14:creationId xmlns:p14="http://schemas.microsoft.com/office/powerpoint/2010/main" val="206723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75D85-0904-8155-1E2A-76C49E08E034}"/>
              </a:ext>
            </a:extLst>
          </p:cNvPr>
          <p:cNvSpPr>
            <a:spLocks noGrp="1"/>
          </p:cNvSpPr>
          <p:nvPr>
            <p:ph type="title"/>
          </p:nvPr>
        </p:nvSpPr>
        <p:spPr>
          <a:xfrm>
            <a:off x="6664751" y="188537"/>
            <a:ext cx="4819949" cy="1022807"/>
          </a:xfrm>
        </p:spPr>
        <p:txBody>
          <a:bodyPr vert="horz" lIns="91440" tIns="45720" rIns="91440" bIns="45720" rtlCol="0" anchor="b">
            <a:normAutofit fontScale="90000"/>
          </a:bodyPr>
          <a:lstStyle/>
          <a:p>
            <a:r>
              <a:rPr lang="en-US" b="1" kern="1200" dirty="0">
                <a:solidFill>
                  <a:schemeClr val="tx1"/>
                </a:solidFill>
                <a:latin typeface="+mj-lt"/>
                <a:ea typeface="+mj-ea"/>
                <a:cs typeface="+mj-cs"/>
              </a:rPr>
              <a:t>Best Practices and Mentorship</a:t>
            </a:r>
          </a:p>
        </p:txBody>
      </p:sp>
      <p:pic>
        <p:nvPicPr>
          <p:cNvPr id="5" name="Content Placeholder 4" descr="Senior man discusses diagnosis with nurse at doctors office">
            <a:extLst>
              <a:ext uri="{FF2B5EF4-FFF2-40B4-BE49-F238E27FC236}">
                <a16:creationId xmlns:a16="http://schemas.microsoft.com/office/drawing/2014/main" id="{AA6A25CE-4E78-430E-AA1E-8DAD98C3CD15}"/>
              </a:ext>
            </a:extLst>
          </p:cNvPr>
          <p:cNvPicPr>
            <a:picLocks noGrp="1" noChangeAspect="1"/>
          </p:cNvPicPr>
          <p:nvPr>
            <p:ph sz="half" idx="1"/>
          </p:nvPr>
        </p:nvPicPr>
        <p:blipFill>
          <a:blip r:embed="rId3"/>
          <a:srcRect l="27484" r="10482" b="-1"/>
          <a:stretch>
            <a:fillRect/>
          </a:stretch>
        </p:blipFill>
        <p:spPr>
          <a:xfrm>
            <a:off x="1" y="10"/>
            <a:ext cx="6373368" cy="6857990"/>
          </a:xfrm>
          <a:prstGeom prst="rect">
            <a:avLst/>
          </a:prstGeom>
        </p:spPr>
      </p:pic>
      <p:sp>
        <p:nvSpPr>
          <p:cNvPr id="4" name="Content Placeholder 3">
            <a:extLst>
              <a:ext uri="{FF2B5EF4-FFF2-40B4-BE49-F238E27FC236}">
                <a16:creationId xmlns:a16="http://schemas.microsoft.com/office/drawing/2014/main" id="{65B5FA29-5549-0789-B889-84C4DBAFE24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64751" y="1173637"/>
            <a:ext cx="5198882" cy="5246018"/>
          </a:xfrm>
        </p:spPr>
        <p:txBody>
          <a:bodyPr>
            <a:normAutofit fontScale="92500" lnSpcReduction="20000"/>
          </a:bodyPr>
          <a:lstStyle/>
          <a:p>
            <a:pPr marL="0" indent="0">
              <a:spcBef>
                <a:spcPts val="2500"/>
              </a:spcBef>
              <a:buFont typeface="Arial" panose="020B0604020202020204" pitchFamily="34" charset="0"/>
              <a:buNone/>
            </a:pPr>
            <a:r>
              <a:rPr lang="en-US" sz="1400" b="1" dirty="0"/>
              <a:t>Experienced Mentorship</a:t>
            </a:r>
          </a:p>
          <a:p>
            <a:pPr marL="0" lvl="1" indent="0">
              <a:buFont typeface="Arial" panose="020B0604020202020204" pitchFamily="34" charset="0"/>
              <a:buNone/>
            </a:pPr>
            <a:r>
              <a:rPr lang="en-US" sz="1400" dirty="0"/>
              <a:t>Experienced chaplains provide guidance to new members for improved chaplaincy skills and professionalism.</a:t>
            </a:r>
          </a:p>
          <a:p>
            <a:pPr marL="0" indent="0">
              <a:spcBef>
                <a:spcPts val="2500"/>
              </a:spcBef>
              <a:buFont typeface="Arial" panose="020B0604020202020204" pitchFamily="34" charset="0"/>
              <a:buNone/>
            </a:pPr>
            <a:r>
              <a:rPr lang="en-US" sz="1400" b="1" dirty="0"/>
              <a:t>Sharing Proven Approaches</a:t>
            </a:r>
          </a:p>
          <a:p>
            <a:pPr marL="0" lvl="1" indent="0">
              <a:buFont typeface="Arial" panose="020B0604020202020204" pitchFamily="34" charset="0"/>
              <a:buNone/>
            </a:pPr>
            <a:r>
              <a:rPr lang="en-US" sz="1400" dirty="0"/>
              <a:t>Mentors share effective strategies and insights to enhance chaplains' effectiveness and professionalism.</a:t>
            </a:r>
          </a:p>
          <a:p>
            <a:pPr marL="0" lvl="1" indent="0">
              <a:buFont typeface="Arial" panose="020B0604020202020204" pitchFamily="34" charset="0"/>
              <a:buNone/>
            </a:pPr>
            <a:endParaRPr lang="en-US" sz="1400" b="1" dirty="0"/>
          </a:p>
          <a:p>
            <a:pPr marL="0" lvl="1" indent="0">
              <a:buFont typeface="Arial" panose="020B0604020202020204" pitchFamily="34" charset="0"/>
              <a:buNone/>
            </a:pPr>
            <a:r>
              <a:rPr lang="en-US" sz="1400" b="1" dirty="0"/>
              <a:t>MENTORS ARE VERY IMPORTANT!</a:t>
            </a:r>
          </a:p>
          <a:p>
            <a:pPr marL="0" lvl="1" indent="0">
              <a:buFont typeface="Arial" panose="020B0604020202020204" pitchFamily="34" charset="0"/>
              <a:buNone/>
            </a:pPr>
            <a:endParaRPr lang="en-US" sz="1400" b="1" dirty="0"/>
          </a:p>
          <a:p>
            <a:pPr marL="0" lvl="1" indent="0">
              <a:buNone/>
            </a:pPr>
            <a:r>
              <a:rPr lang="en-US" sz="1400" b="1" dirty="0"/>
              <a:t>VFW National Chaplain Committee POC’s (Points of Contact) </a:t>
            </a:r>
          </a:p>
          <a:p>
            <a:pPr marL="0" lvl="1" indent="0">
              <a:buNone/>
            </a:pPr>
            <a:r>
              <a:rPr lang="en-US" sz="1400" b="1"/>
              <a:t>Darren Atkins </a:t>
            </a:r>
            <a:r>
              <a:rPr lang="en-US" sz="1400" dirty="0"/>
              <a:t>- Current National Chaplain docapothecary@gmail.com</a:t>
            </a:r>
          </a:p>
          <a:p>
            <a:pPr marL="0" lvl="1" indent="0">
              <a:buNone/>
            </a:pPr>
            <a:r>
              <a:rPr lang="en-US" sz="1400" b="1" dirty="0"/>
              <a:t>Peter Hook </a:t>
            </a:r>
            <a:r>
              <a:rPr lang="en-US" sz="1400" dirty="0"/>
              <a:t>(Past National Chaplain) PeterHook@verizon.net </a:t>
            </a:r>
          </a:p>
          <a:p>
            <a:pPr marL="0" lvl="1" indent="0">
              <a:buNone/>
            </a:pPr>
            <a:r>
              <a:rPr lang="en-US" sz="1400" b="1" dirty="0"/>
              <a:t>David Frei </a:t>
            </a:r>
            <a:r>
              <a:rPr lang="en-US" sz="1400" dirty="0"/>
              <a:t>(Past National Chaplain) vfwdfrei@gmail.com </a:t>
            </a:r>
          </a:p>
          <a:p>
            <a:pPr marL="0" lvl="1" indent="0">
              <a:buNone/>
            </a:pPr>
            <a:r>
              <a:rPr lang="en-US" sz="1400" b="1" dirty="0"/>
              <a:t>Deborah Halter </a:t>
            </a:r>
            <a:r>
              <a:rPr lang="en-US" sz="1400" dirty="0"/>
              <a:t>(Past National Chaplain) dihalter@gmail.com </a:t>
            </a:r>
          </a:p>
          <a:p>
            <a:pPr marL="0" lvl="1" indent="0">
              <a:buNone/>
            </a:pPr>
            <a:r>
              <a:rPr lang="en-US" sz="1400" b="1" dirty="0"/>
              <a:t>Jim Jenkins </a:t>
            </a:r>
            <a:r>
              <a:rPr lang="en-US" sz="1400" dirty="0"/>
              <a:t>(Past VFW National Chaplain) kschaplain@att.net </a:t>
            </a:r>
          </a:p>
          <a:p>
            <a:pPr marL="0" lvl="1" indent="0">
              <a:buNone/>
            </a:pPr>
            <a:r>
              <a:rPr lang="en-US" sz="1400" b="1" dirty="0"/>
              <a:t>Frank Correa </a:t>
            </a:r>
            <a:r>
              <a:rPr lang="en-US" sz="1400" dirty="0"/>
              <a:t>(Western Conference Chaplain) fcorreavfw@gmail.com </a:t>
            </a:r>
          </a:p>
          <a:p>
            <a:pPr marL="0" lvl="1" indent="0">
              <a:buNone/>
            </a:pPr>
            <a:r>
              <a:rPr lang="en-US" sz="1400" b="1" dirty="0"/>
              <a:t>Dale Iannello </a:t>
            </a:r>
            <a:r>
              <a:rPr lang="en-US" sz="1400" dirty="0"/>
              <a:t>“Chappy” (“I.T.” Chaplain) Washington State Chaplain   chaplaindale@gmail.co</a:t>
            </a:r>
          </a:p>
        </p:txBody>
      </p:sp>
    </p:spTree>
    <p:extLst>
      <p:ext uri="{BB962C8B-B14F-4D97-AF65-F5344CB8AC3E}">
        <p14:creationId xmlns:p14="http://schemas.microsoft.com/office/powerpoint/2010/main" val="366734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EB39EA4B-9645-C91B-E3F0-6966511024D4}"/>
              </a:ext>
            </a:extLst>
          </p:cNvPr>
          <p:cNvSpPr>
            <a:spLocks noGrp="1"/>
          </p:cNvSpPr>
          <p:nvPr>
            <p:ph type="title"/>
          </p:nvPr>
        </p:nvSpPr>
        <p:spPr>
          <a:xfrm>
            <a:off x="791852" y="518474"/>
            <a:ext cx="9945278" cy="1107650"/>
          </a:xfrm>
        </p:spPr>
        <p:txBody>
          <a:bodyPr anchor="b">
            <a:normAutofit/>
          </a:bodyPr>
          <a:lstStyle/>
          <a:p>
            <a:pPr algn="ctr"/>
            <a:r>
              <a:rPr lang="en-US" sz="6000" dirty="0"/>
              <a:t>On ward to the Website!</a:t>
            </a:r>
          </a:p>
        </p:txBody>
      </p:sp>
      <p:sp>
        <p:nvSpPr>
          <p:cNvPr id="15" name="Content Placeholder 14">
            <a:extLst>
              <a:ext uri="{FF2B5EF4-FFF2-40B4-BE49-F238E27FC236}">
                <a16:creationId xmlns:a16="http://schemas.microsoft.com/office/drawing/2014/main" id="{6F20C242-7E07-3930-19C6-302695F30441}"/>
              </a:ext>
            </a:extLst>
          </p:cNvPr>
          <p:cNvSpPr>
            <a:spLocks noGrp="1"/>
          </p:cNvSpPr>
          <p:nvPr>
            <p:ph idx="1"/>
          </p:nvPr>
        </p:nvSpPr>
        <p:spPr/>
        <p:txBody>
          <a:bodyPr/>
          <a:lstStyle/>
          <a:p>
            <a:pPr marL="0" indent="0" algn="ctr">
              <a:buNone/>
            </a:pPr>
            <a:r>
              <a:rPr lang="en-US" sz="4400" u="sng" dirty="0">
                <a:hlinkClick r:id="rId3">
                  <a:extLst>
                    <a:ext uri="{A12FA001-AC4F-418D-AE19-62706E023703}">
                      <ahyp:hlinkClr xmlns:ahyp="http://schemas.microsoft.com/office/drawing/2018/hyperlinkcolor" val="tx"/>
                    </a:ext>
                  </a:extLst>
                </a:hlinkClick>
              </a:rPr>
              <a:t>https://lotcs.org/vfw_chaplain.html</a:t>
            </a:r>
            <a:endParaRPr lang="en-US" sz="4400" u="sng" dirty="0"/>
          </a:p>
          <a:p>
            <a:pPr marL="0" indent="0" algn="ctr">
              <a:buNone/>
            </a:pPr>
            <a:endParaRPr lang="en-US" sz="4400" u="sng" dirty="0"/>
          </a:p>
          <a:p>
            <a:pPr marL="0" indent="0" algn="ctr">
              <a:buNone/>
            </a:pPr>
            <a:endParaRPr lang="en-US" dirty="0"/>
          </a:p>
        </p:txBody>
      </p:sp>
      <p:pic>
        <p:nvPicPr>
          <p:cNvPr id="16" name="Image 6">
            <a:extLst>
              <a:ext uri="{FF2B5EF4-FFF2-40B4-BE49-F238E27FC236}">
                <a16:creationId xmlns:a16="http://schemas.microsoft.com/office/drawing/2014/main" id="{67DE9259-B603-1489-C037-DA1614B3CA23}"/>
              </a:ext>
            </a:extLst>
          </p:cNvPr>
          <p:cNvPicPr>
            <a:picLocks/>
          </p:cNvPicPr>
          <p:nvPr/>
        </p:nvPicPr>
        <p:blipFill>
          <a:blip r:embed="rId4" cstate="print"/>
          <a:stretch>
            <a:fillRect/>
          </a:stretch>
        </p:blipFill>
        <p:spPr>
          <a:xfrm>
            <a:off x="1303449" y="2874833"/>
            <a:ext cx="3170785" cy="3338172"/>
          </a:xfrm>
          <a:prstGeom prst="rect">
            <a:avLst/>
          </a:prstGeom>
        </p:spPr>
      </p:pic>
      <p:pic>
        <p:nvPicPr>
          <p:cNvPr id="17" name="Image 9">
            <a:extLst>
              <a:ext uri="{FF2B5EF4-FFF2-40B4-BE49-F238E27FC236}">
                <a16:creationId xmlns:a16="http://schemas.microsoft.com/office/drawing/2014/main" id="{3727A0CF-9424-CAAE-0E46-6B0BED169BA0}"/>
              </a:ext>
            </a:extLst>
          </p:cNvPr>
          <p:cNvPicPr>
            <a:picLocks/>
          </p:cNvPicPr>
          <p:nvPr/>
        </p:nvPicPr>
        <p:blipFill>
          <a:blip r:embed="rId5" cstate="print"/>
          <a:stretch>
            <a:fillRect/>
          </a:stretch>
        </p:blipFill>
        <p:spPr>
          <a:xfrm>
            <a:off x="5946476" y="2874833"/>
            <a:ext cx="4008408" cy="3338172"/>
          </a:xfrm>
          <a:prstGeom prst="rect">
            <a:avLst/>
          </a:prstGeom>
        </p:spPr>
      </p:pic>
    </p:spTree>
    <p:extLst>
      <p:ext uri="{BB962C8B-B14F-4D97-AF65-F5344CB8AC3E}">
        <p14:creationId xmlns:p14="http://schemas.microsoft.com/office/powerpoint/2010/main" val="983508591"/>
      </p:ext>
    </p:extLst>
  </p:cSld>
  <p:clrMapOvr>
    <a:overrideClrMapping bg1="dk1" tx1="lt1" bg2="dk2" tx2="lt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064FD-3DD9-4C63-E550-9FB6A6C3C6F4}"/>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Agenda Overview</a:t>
            </a:r>
          </a:p>
        </p:txBody>
      </p:sp>
      <p:sp>
        <p:nvSpPr>
          <p:cNvPr id="4" name="Content Placeholder 3">
            <a:extLst>
              <a:ext uri="{FF2B5EF4-FFF2-40B4-BE49-F238E27FC236}">
                <a16:creationId xmlns:a16="http://schemas.microsoft.com/office/drawing/2014/main" id="{0E710A68-92EB-FCDB-F159-B6B15C8023E6}"/>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6035041" cy="4096512"/>
          </a:xfrm>
        </p:spPr>
        <p:txBody>
          <a:bodyPr vert="horz" lIns="91440" tIns="45720" rIns="91440" bIns="45720" rtlCol="0">
            <a:normAutofit/>
          </a:bodyPr>
          <a:lstStyle/>
          <a:p>
            <a:r>
              <a:rPr lang="en-US" sz="1800" dirty="0"/>
              <a:t>Overview of the VFW and Auxiliary Chaplain Roles</a:t>
            </a:r>
          </a:p>
          <a:p>
            <a:r>
              <a:rPr lang="en-US" sz="1800" dirty="0"/>
              <a:t>Supporting Members and Families</a:t>
            </a:r>
          </a:p>
          <a:p>
            <a:r>
              <a:rPr lang="en-US" sz="1800" dirty="0"/>
              <a:t>VFW Components of Chaplain’s Training</a:t>
            </a:r>
          </a:p>
          <a:p>
            <a:r>
              <a:rPr lang="en-US" sz="1800" dirty="0"/>
              <a:t>Collaboration and Continuing Education</a:t>
            </a:r>
          </a:p>
        </p:txBody>
      </p:sp>
      <p:pic>
        <p:nvPicPr>
          <p:cNvPr id="5" name="Content Placeholder 4" descr="Business team around the word of 'connect'.">
            <a:extLst>
              <a:ext uri="{FF2B5EF4-FFF2-40B4-BE49-F238E27FC236}">
                <a16:creationId xmlns:a16="http://schemas.microsoft.com/office/drawing/2014/main" id="{1E2B57B0-AD35-4E6D-AA01-3C6528417DAF}"/>
              </a:ext>
            </a:extLst>
          </p:cNvPr>
          <p:cNvPicPr>
            <a:picLocks noGrp="1" noChangeAspect="1"/>
          </p:cNvPicPr>
          <p:nvPr>
            <p:ph sz="half" idx="1"/>
          </p:nvPr>
        </p:nvPicPr>
        <p:blipFill>
          <a:blip r:embed="rId3"/>
          <a:srcRect r="5778"/>
          <a:stretch>
            <a:fillRect/>
          </a:stretch>
        </p:blipFill>
        <p:spPr>
          <a:xfrm>
            <a:off x="7345680" y="10"/>
            <a:ext cx="4846320" cy="6857990"/>
          </a:xfrm>
          <a:prstGeom prst="rect">
            <a:avLst/>
          </a:prstGeom>
        </p:spPr>
      </p:pic>
    </p:spTree>
    <p:extLst>
      <p:ext uri="{BB962C8B-B14F-4D97-AF65-F5344CB8AC3E}">
        <p14:creationId xmlns:p14="http://schemas.microsoft.com/office/powerpoint/2010/main" val="2227482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644E997-4700-FA1B-1FFE-FCE7ECBFDED8}"/>
              </a:ext>
            </a:extLst>
          </p:cNvPr>
          <p:cNvSpPr>
            <a:spLocks noGrp="1"/>
          </p:cNvSpPr>
          <p:nvPr>
            <p:ph type="ctrTitle"/>
          </p:nvPr>
        </p:nvSpPr>
        <p:spPr>
          <a:xfrm>
            <a:off x="277091" y="1814321"/>
            <a:ext cx="7772400" cy="4560920"/>
          </a:xfrm>
        </p:spPr>
        <p:txBody>
          <a:bodyPr anchor="b">
            <a:normAutofit/>
          </a:bodyPr>
          <a:lstStyle/>
          <a:p>
            <a:pPr algn="l"/>
            <a:r>
              <a:rPr lang="en-US" sz="7400"/>
              <a:t>Overview of the VFW and Auxiliary Chaplain Roles</a:t>
            </a:r>
          </a:p>
        </p:txBody>
      </p:sp>
      <p:pic>
        <p:nvPicPr>
          <p:cNvPr id="3" name="Image 6">
            <a:extLst>
              <a:ext uri="{FF2B5EF4-FFF2-40B4-BE49-F238E27FC236}">
                <a16:creationId xmlns:a16="http://schemas.microsoft.com/office/drawing/2014/main" id="{43A133C4-5424-4E4A-3A5B-11456E104DBF}"/>
              </a:ext>
            </a:extLst>
          </p:cNvPr>
          <p:cNvPicPr>
            <a:picLocks/>
          </p:cNvPicPr>
          <p:nvPr/>
        </p:nvPicPr>
        <p:blipFill>
          <a:blip r:embed="rId3" cstate="print"/>
          <a:stretch>
            <a:fillRect/>
          </a:stretch>
        </p:blipFill>
        <p:spPr>
          <a:xfrm>
            <a:off x="8515119" y="2446255"/>
            <a:ext cx="2820613" cy="2780907"/>
          </a:xfrm>
          <a:prstGeom prst="rect">
            <a:avLst/>
          </a:prstGeom>
        </p:spPr>
      </p:pic>
    </p:spTree>
    <p:extLst>
      <p:ext uri="{BB962C8B-B14F-4D97-AF65-F5344CB8AC3E}">
        <p14:creationId xmlns:p14="http://schemas.microsoft.com/office/powerpoint/2010/main" val="25367615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0AE43-8CD5-8315-513D-0D02579AA9D1}"/>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Purpose and Responsibilities of a Chaplain</a:t>
            </a:r>
          </a:p>
        </p:txBody>
      </p:sp>
      <p:pic>
        <p:nvPicPr>
          <p:cNvPr id="5" name="Content Placeholder 4" descr="Senior couple separeted during quarantine blowing a kiss through the window">
            <a:extLst>
              <a:ext uri="{FF2B5EF4-FFF2-40B4-BE49-F238E27FC236}">
                <a16:creationId xmlns:a16="http://schemas.microsoft.com/office/drawing/2014/main" id="{82070F87-71F1-453A-B7BB-3DA8B11BEB83}"/>
              </a:ext>
            </a:extLst>
          </p:cNvPr>
          <p:cNvPicPr>
            <a:picLocks noGrp="1" noChangeAspect="1"/>
          </p:cNvPicPr>
          <p:nvPr>
            <p:ph sz="half" idx="1"/>
          </p:nvPr>
        </p:nvPicPr>
        <p:blipFill>
          <a:blip r:embed="rId3"/>
          <a:srcRect l="47354" r="4853"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EDD4C76B-5F46-7E08-351C-1BABDBCC633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Font typeface="Arial" panose="020B0604020202020204" pitchFamily="34" charset="0"/>
              <a:buNone/>
            </a:pPr>
            <a:r>
              <a:rPr lang="en-US" sz="1400" b="1" dirty="0"/>
              <a:t>Spiritual Leadership</a:t>
            </a:r>
          </a:p>
          <a:p>
            <a:pPr marL="0" lvl="1" indent="0">
              <a:buFont typeface="Arial" panose="020B0604020202020204" pitchFamily="34" charset="0"/>
              <a:buNone/>
            </a:pPr>
            <a:r>
              <a:rPr lang="en-US" sz="1400" dirty="0"/>
              <a:t>Chaplains offer spiritual support to individuals within the community or organization.</a:t>
            </a:r>
          </a:p>
          <a:p>
            <a:pPr marL="0" indent="0">
              <a:spcBef>
                <a:spcPts val="2500"/>
              </a:spcBef>
              <a:buFont typeface="Arial" panose="020B0604020202020204" pitchFamily="34" charset="0"/>
              <a:buNone/>
            </a:pPr>
            <a:r>
              <a:rPr lang="en-US" sz="1400" b="1" dirty="0"/>
              <a:t>Conducting Ceremonies</a:t>
            </a:r>
          </a:p>
          <a:p>
            <a:pPr marL="0" lvl="1" indent="0">
              <a:buFont typeface="Arial" panose="020B0604020202020204" pitchFamily="34" charset="0"/>
              <a:buNone/>
            </a:pPr>
            <a:r>
              <a:rPr lang="en-US" sz="1400" dirty="0"/>
              <a:t>They perform ceremonies that mark important life events, fostering community and tradition. </a:t>
            </a:r>
            <a:r>
              <a:rPr lang="en-US" sz="1400" dirty="0" err="1"/>
              <a:t>ie</a:t>
            </a:r>
            <a:r>
              <a:rPr lang="en-US" sz="1400" dirty="0"/>
              <a:t>. Prayers during meetings and before meals, memorial services, swearing in of officers and other services as needed. </a:t>
            </a:r>
          </a:p>
          <a:p>
            <a:pPr marL="0" indent="0">
              <a:spcBef>
                <a:spcPts val="2500"/>
              </a:spcBef>
              <a:buFont typeface="Arial" panose="020B0604020202020204" pitchFamily="34" charset="0"/>
              <a:buNone/>
            </a:pPr>
            <a:r>
              <a:rPr lang="en-US" sz="1400" b="1" dirty="0"/>
              <a:t>Ethical and Moral Support</a:t>
            </a:r>
          </a:p>
          <a:p>
            <a:pPr marL="0" lvl="1" indent="0">
              <a:buFont typeface="Arial" panose="020B0604020202020204" pitchFamily="34" charset="0"/>
              <a:buNone/>
            </a:pPr>
            <a:r>
              <a:rPr lang="en-US" sz="1400" dirty="0"/>
              <a:t>Chaplains uphold moral and ethical standards by offering wise counsel and support in difficult times.  We are advisors to the Commander/President.  We assist them not tell them what to do!</a:t>
            </a:r>
          </a:p>
        </p:txBody>
      </p:sp>
    </p:spTree>
    <p:extLst>
      <p:ext uri="{BB962C8B-B14F-4D97-AF65-F5344CB8AC3E}">
        <p14:creationId xmlns:p14="http://schemas.microsoft.com/office/powerpoint/2010/main" val="2778046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13ADD-49E0-C30C-3E19-6740A52811C9}"/>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300" b="1" kern="1200" dirty="0">
                <a:solidFill>
                  <a:schemeClr val="tx1"/>
                </a:solidFill>
                <a:latin typeface="+mj-lt"/>
                <a:ea typeface="+mj-ea"/>
                <a:cs typeface="+mj-cs"/>
              </a:rPr>
              <a:t>Importance of the Chaplain Within the Organization</a:t>
            </a:r>
          </a:p>
        </p:txBody>
      </p:sp>
      <p:sp>
        <p:nvSpPr>
          <p:cNvPr id="4" name="Content Placeholder 3">
            <a:extLst>
              <a:ext uri="{FF2B5EF4-FFF2-40B4-BE49-F238E27FC236}">
                <a16:creationId xmlns:a16="http://schemas.microsoft.com/office/drawing/2014/main" id="{500DFE44-93A5-01A5-9F2C-225B8C827C5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Spiritual Well-being Support</a:t>
            </a:r>
          </a:p>
          <a:p>
            <a:pPr marL="0" lvl="1" indent="0">
              <a:buFont typeface="Arial" panose="020B0604020202020204" pitchFamily="34" charset="0"/>
              <a:buNone/>
            </a:pPr>
            <a:r>
              <a:rPr lang="en-US" sz="1400"/>
              <a:t>Chaplains foster spiritual well-being, providing comfort and guidance to members of the organization.</a:t>
            </a:r>
          </a:p>
          <a:p>
            <a:pPr marL="0" indent="0">
              <a:spcBef>
                <a:spcPts val="2500"/>
              </a:spcBef>
              <a:buFont typeface="Arial" panose="020B0604020202020204" pitchFamily="34" charset="0"/>
              <a:buNone/>
            </a:pPr>
            <a:r>
              <a:rPr lang="en-US" sz="1400" b="1"/>
              <a:t>Morale Strengthening</a:t>
            </a:r>
          </a:p>
          <a:p>
            <a:pPr marL="0" lvl="1" indent="0">
              <a:buFont typeface="Arial" panose="020B0604020202020204" pitchFamily="34" charset="0"/>
              <a:buNone/>
            </a:pPr>
            <a:r>
              <a:rPr lang="en-US" sz="1400"/>
              <a:t>Their presence boosts morale, helping members feel valued and supported during challenges.</a:t>
            </a:r>
          </a:p>
          <a:p>
            <a:pPr marL="0" indent="0">
              <a:spcBef>
                <a:spcPts val="2500"/>
              </a:spcBef>
              <a:buFont typeface="Arial" panose="020B0604020202020204" pitchFamily="34" charset="0"/>
              <a:buNone/>
            </a:pPr>
            <a:r>
              <a:rPr lang="en-US" sz="1400" b="1"/>
              <a:t>Trusted Resource in Need</a:t>
            </a:r>
          </a:p>
          <a:p>
            <a:pPr marL="0" lvl="1" indent="0">
              <a:buFont typeface="Arial" panose="020B0604020202020204" pitchFamily="34" charset="0"/>
              <a:buNone/>
            </a:pPr>
            <a:r>
              <a:rPr lang="en-US" sz="1400"/>
              <a:t>Chaplains serve as a trusted resource, offering care and counseling in times of personal or collective need.</a:t>
            </a:r>
          </a:p>
        </p:txBody>
      </p:sp>
      <p:pic>
        <p:nvPicPr>
          <p:cNvPr id="5" name="Content Placeholder 4" descr="Hands holding each other's wrists and interlinked to form a circle">
            <a:extLst>
              <a:ext uri="{FF2B5EF4-FFF2-40B4-BE49-F238E27FC236}">
                <a16:creationId xmlns:a16="http://schemas.microsoft.com/office/drawing/2014/main" id="{0CE5A21F-BC48-4D11-AADE-938AFA99B33C}"/>
              </a:ext>
            </a:extLst>
          </p:cNvPr>
          <p:cNvPicPr>
            <a:picLocks noGrp="1" noChangeAspect="1"/>
          </p:cNvPicPr>
          <p:nvPr>
            <p:ph sz="half" idx="1"/>
          </p:nvPr>
        </p:nvPicPr>
        <p:blipFill>
          <a:blip r:embed="rId3"/>
          <a:srcRect l="28418" r="24412"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976241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3A3CE99-D0FB-3A5E-5F6B-06DF1CDAB0AC}"/>
              </a:ext>
            </a:extLst>
          </p:cNvPr>
          <p:cNvSpPr>
            <a:spLocks noGrp="1"/>
          </p:cNvSpPr>
          <p:nvPr>
            <p:ph type="ctrTitle"/>
          </p:nvPr>
        </p:nvSpPr>
        <p:spPr>
          <a:xfrm>
            <a:off x="277091" y="1814321"/>
            <a:ext cx="7772400" cy="4560920"/>
          </a:xfrm>
        </p:spPr>
        <p:txBody>
          <a:bodyPr anchor="b">
            <a:normAutofit/>
          </a:bodyPr>
          <a:lstStyle/>
          <a:p>
            <a:pPr algn="l"/>
            <a:r>
              <a:rPr lang="en-US" sz="7400"/>
              <a:t>Core Components of Chaplain’s Training</a:t>
            </a:r>
          </a:p>
        </p:txBody>
      </p:sp>
      <p:pic>
        <p:nvPicPr>
          <p:cNvPr id="3" name="Image 6">
            <a:extLst>
              <a:ext uri="{FF2B5EF4-FFF2-40B4-BE49-F238E27FC236}">
                <a16:creationId xmlns:a16="http://schemas.microsoft.com/office/drawing/2014/main" id="{1BDE7190-036E-6EFB-2EAE-459DE271E4DA}"/>
              </a:ext>
            </a:extLst>
          </p:cNvPr>
          <p:cNvPicPr>
            <a:picLocks/>
          </p:cNvPicPr>
          <p:nvPr/>
        </p:nvPicPr>
        <p:blipFill>
          <a:blip r:embed="rId3" cstate="print"/>
          <a:stretch>
            <a:fillRect/>
          </a:stretch>
        </p:blipFill>
        <p:spPr>
          <a:xfrm>
            <a:off x="8239027" y="2281287"/>
            <a:ext cx="3040143" cy="3077852"/>
          </a:xfrm>
          <a:prstGeom prst="rect">
            <a:avLst/>
          </a:prstGeom>
        </p:spPr>
      </p:pic>
    </p:spTree>
    <p:extLst>
      <p:ext uri="{BB962C8B-B14F-4D97-AF65-F5344CB8AC3E}">
        <p14:creationId xmlns:p14="http://schemas.microsoft.com/office/powerpoint/2010/main" val="15439872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905D5B-81A8-A5BA-F070-2788B26E0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E7BC5-D6A1-5D97-1D66-A28547BA70DE}"/>
              </a:ext>
            </a:extLst>
          </p:cNvPr>
          <p:cNvSpPr>
            <a:spLocks noGrp="1"/>
          </p:cNvSpPr>
          <p:nvPr>
            <p:ph type="title"/>
          </p:nvPr>
        </p:nvSpPr>
        <p:spPr>
          <a:xfrm>
            <a:off x="612648" y="4012141"/>
            <a:ext cx="4781603" cy="2332799"/>
          </a:xfrm>
        </p:spPr>
        <p:txBody>
          <a:bodyPr vert="horz" lIns="91440" tIns="45720" rIns="91440" bIns="45720" rtlCol="0" anchor="t">
            <a:normAutofit/>
          </a:bodyPr>
          <a:lstStyle/>
          <a:p>
            <a:r>
              <a:rPr lang="en-US" b="1" kern="1200" dirty="0">
                <a:solidFill>
                  <a:schemeClr val="tx1"/>
                </a:solidFill>
                <a:latin typeface="+mj-lt"/>
                <a:ea typeface="+mj-ea"/>
                <a:cs typeface="+mj-cs"/>
              </a:rPr>
              <a:t>Essential Skills and Knowledge Areas</a:t>
            </a:r>
          </a:p>
        </p:txBody>
      </p:sp>
      <p:pic>
        <p:nvPicPr>
          <p:cNvPr id="5" name="Content Placeholder 4" descr="Shot of a creative business professionals working together on a project at office discussing over few photographs">
            <a:extLst>
              <a:ext uri="{FF2B5EF4-FFF2-40B4-BE49-F238E27FC236}">
                <a16:creationId xmlns:a16="http://schemas.microsoft.com/office/drawing/2014/main" id="{78EBC554-B586-4DBE-8748-414ED5DE0746}"/>
              </a:ext>
            </a:extLst>
          </p:cNvPr>
          <p:cNvPicPr>
            <a:picLocks noGrp="1" noChangeAspect="1"/>
          </p:cNvPicPr>
          <p:nvPr>
            <p:ph sz="half" idx="1"/>
          </p:nvPr>
        </p:nvPicPr>
        <p:blipFill>
          <a:blip r:embed="rId3"/>
          <a:srcRect l="4759" r="-2" b="-2"/>
          <a:stretch>
            <a:fillRect/>
          </a:stretch>
        </p:blipFill>
        <p:spPr>
          <a:xfrm>
            <a:off x="713615" y="681318"/>
            <a:ext cx="4680637" cy="3083858"/>
          </a:xfrm>
          <a:prstGeom prst="rect">
            <a:avLst/>
          </a:prstGeom>
        </p:spPr>
      </p:pic>
      <p:sp>
        <p:nvSpPr>
          <p:cNvPr id="4" name="Content Placeholder 3">
            <a:extLst>
              <a:ext uri="{FF2B5EF4-FFF2-40B4-BE49-F238E27FC236}">
                <a16:creationId xmlns:a16="http://schemas.microsoft.com/office/drawing/2014/main" id="{FFA9CCBE-7483-FC53-C4D5-E38E465AAE7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0" y="548639"/>
            <a:ext cx="5548802" cy="5796301"/>
          </a:xfrm>
        </p:spPr>
        <p:txBody>
          <a:bodyPr>
            <a:normAutofit/>
          </a:bodyPr>
          <a:lstStyle/>
          <a:p>
            <a:pPr marL="0" indent="0">
              <a:spcBef>
                <a:spcPts val="2500"/>
              </a:spcBef>
              <a:buFont typeface="Arial" panose="020B0604020202020204" pitchFamily="34" charset="0"/>
              <a:buNone/>
            </a:pPr>
            <a:r>
              <a:rPr lang="en-US" sz="1400" b="1" dirty="0"/>
              <a:t>Communication Skills</a:t>
            </a:r>
          </a:p>
          <a:p>
            <a:pPr marL="0" lvl="1" indent="0">
              <a:buFont typeface="Arial" panose="020B0604020202020204" pitchFamily="34" charset="0"/>
              <a:buNone/>
            </a:pPr>
            <a:r>
              <a:rPr lang="en-US" sz="1400" dirty="0"/>
              <a:t>Effective communication is vital for clear understanding and collaboration among team members.</a:t>
            </a:r>
          </a:p>
          <a:p>
            <a:pPr marL="0" indent="0">
              <a:spcBef>
                <a:spcPts val="2500"/>
              </a:spcBef>
              <a:buFont typeface="Arial" panose="020B0604020202020204" pitchFamily="34" charset="0"/>
              <a:buNone/>
            </a:pPr>
            <a:r>
              <a:rPr lang="en-US" sz="1400" b="1" dirty="0"/>
              <a:t>Conflict Resolution</a:t>
            </a:r>
          </a:p>
          <a:p>
            <a:pPr marL="0" lvl="1" indent="0">
              <a:buFont typeface="Arial" panose="020B0604020202020204" pitchFamily="34" charset="0"/>
              <a:buNone/>
            </a:pPr>
            <a:r>
              <a:rPr lang="en-US" sz="1400" dirty="0"/>
              <a:t>Training in conflict resolution helps manage and resolve disagreements constructively.</a:t>
            </a:r>
          </a:p>
          <a:p>
            <a:pPr marL="0" indent="0">
              <a:spcBef>
                <a:spcPts val="2500"/>
              </a:spcBef>
              <a:buFont typeface="Arial" panose="020B0604020202020204" pitchFamily="34" charset="0"/>
              <a:buNone/>
            </a:pPr>
            <a:r>
              <a:rPr lang="en-US" sz="1400" b="1" dirty="0"/>
              <a:t>Cultural Sensitivity</a:t>
            </a:r>
          </a:p>
          <a:p>
            <a:pPr marL="0" lvl="1" indent="0">
              <a:buFont typeface="Arial" panose="020B0604020202020204" pitchFamily="34" charset="0"/>
              <a:buNone/>
            </a:pPr>
            <a:r>
              <a:rPr lang="en-US" sz="1400" dirty="0"/>
              <a:t>Cultural sensitivity training fosters respect and understanding of diverse backgrounds.</a:t>
            </a:r>
          </a:p>
          <a:p>
            <a:pPr marL="0" indent="0">
              <a:spcBef>
                <a:spcPts val="2500"/>
              </a:spcBef>
              <a:buFont typeface="Arial" panose="020B0604020202020204" pitchFamily="34" charset="0"/>
              <a:buNone/>
            </a:pPr>
            <a:r>
              <a:rPr lang="en-US" sz="1400" b="1" dirty="0"/>
              <a:t>Military Traditions</a:t>
            </a:r>
          </a:p>
          <a:p>
            <a:pPr marL="0" lvl="1" indent="0">
              <a:buFont typeface="Arial" panose="020B0604020202020204" pitchFamily="34" charset="0"/>
              <a:buNone/>
            </a:pPr>
            <a:r>
              <a:rPr lang="en-US" sz="1400" dirty="0"/>
              <a:t>Understanding military traditions is key to effectively supporting veterans and their family members.</a:t>
            </a:r>
          </a:p>
        </p:txBody>
      </p:sp>
    </p:spTree>
    <p:extLst>
      <p:ext uri="{BB962C8B-B14F-4D97-AF65-F5344CB8AC3E}">
        <p14:creationId xmlns:p14="http://schemas.microsoft.com/office/powerpoint/2010/main" val="2819587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D87E60-85AA-8D21-FFC0-6D8DAF42600C}"/>
              </a:ext>
            </a:extLst>
          </p:cNvPr>
          <p:cNvSpPr>
            <a:spLocks noGrp="1"/>
          </p:cNvSpPr>
          <p:nvPr>
            <p:ph type="title"/>
          </p:nvPr>
        </p:nvSpPr>
        <p:spPr>
          <a:xfrm>
            <a:off x="5568534" y="603504"/>
            <a:ext cx="5916169" cy="1112174"/>
          </a:xfrm>
        </p:spPr>
        <p:txBody>
          <a:bodyPr vert="horz" lIns="91440" tIns="45720" rIns="91440" bIns="45720" rtlCol="0" anchor="b">
            <a:normAutofit/>
          </a:bodyPr>
          <a:lstStyle/>
          <a:p>
            <a:r>
              <a:rPr lang="en-US" b="1" kern="1200" dirty="0">
                <a:solidFill>
                  <a:schemeClr val="tx1"/>
                </a:solidFill>
                <a:latin typeface="+mj-lt"/>
                <a:ea typeface="+mj-ea"/>
                <a:cs typeface="+mj-cs"/>
              </a:rPr>
              <a:t>Spiritual Guidance and Ethical Considerations</a:t>
            </a:r>
          </a:p>
        </p:txBody>
      </p:sp>
      <p:pic>
        <p:nvPicPr>
          <p:cNvPr id="5" name="Content Placeholder 4" descr="Hand holding bluury light">
            <a:extLst>
              <a:ext uri="{FF2B5EF4-FFF2-40B4-BE49-F238E27FC236}">
                <a16:creationId xmlns:a16="http://schemas.microsoft.com/office/drawing/2014/main" id="{56683788-FCB3-471B-8AF6-17E11DC38A21}"/>
              </a:ext>
            </a:extLst>
          </p:cNvPr>
          <p:cNvPicPr>
            <a:picLocks noGrp="1" noChangeAspect="1"/>
          </p:cNvPicPr>
          <p:nvPr>
            <p:ph sz="half" idx="1"/>
          </p:nvPr>
        </p:nvPicPr>
        <p:blipFill>
          <a:blip r:embed="rId3"/>
          <a:srcRect l="30262" r="21945"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5F9FD014-5ED0-9841-8F5E-584C983762E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1809946"/>
            <a:ext cx="5916169" cy="4499414"/>
          </a:xfrm>
        </p:spPr>
        <p:txBody>
          <a:bodyPr>
            <a:normAutofit/>
          </a:bodyPr>
          <a:lstStyle/>
          <a:p>
            <a:pPr marL="0" indent="0">
              <a:spcBef>
                <a:spcPts val="2500"/>
              </a:spcBef>
              <a:buFont typeface="Arial" panose="020B0604020202020204" pitchFamily="34" charset="0"/>
              <a:buNone/>
            </a:pPr>
            <a:r>
              <a:rPr lang="en-US" sz="1400" b="1" u="sng" dirty="0"/>
              <a:t>Non-denominational Support</a:t>
            </a:r>
          </a:p>
          <a:p>
            <a:pPr marL="0" lvl="1" indent="0">
              <a:buFont typeface="Arial" panose="020B0604020202020204" pitchFamily="34" charset="0"/>
              <a:buNone/>
            </a:pPr>
            <a:r>
              <a:rPr lang="en-US" sz="1400" b="1" u="sng" dirty="0"/>
              <a:t>Chaplains provide spiritual support that respects diverse religious beliefs and backgrounds.  </a:t>
            </a:r>
            <a:r>
              <a:rPr lang="en-US" sz="1400" b="1" i="1" dirty="0"/>
              <a:t>We take care of everyone as best we can. </a:t>
            </a:r>
            <a:r>
              <a:rPr lang="en-US" sz="1400" b="1" dirty="0"/>
              <a:t> We know to refer to outside ministers if necessary.  We are not expected to know everything about all religions but to seek those that know that religion so they can help that individual.</a:t>
            </a:r>
          </a:p>
          <a:p>
            <a:pPr marL="0" indent="0">
              <a:spcBef>
                <a:spcPts val="2500"/>
              </a:spcBef>
              <a:buFont typeface="Arial" panose="020B0604020202020204" pitchFamily="34" charset="0"/>
              <a:buNone/>
            </a:pPr>
            <a:r>
              <a:rPr lang="en-US" sz="1400" b="1" dirty="0"/>
              <a:t>Confidentiality Importance</a:t>
            </a:r>
          </a:p>
          <a:p>
            <a:pPr marL="0" lvl="1" indent="0">
              <a:buFont typeface="Arial" panose="020B0604020202020204" pitchFamily="34" charset="0"/>
              <a:buNone/>
            </a:pPr>
            <a:r>
              <a:rPr lang="en-US" sz="1400" b="1" u="sng" dirty="0"/>
              <a:t>Maintaining confidentiality </a:t>
            </a:r>
            <a:r>
              <a:rPr lang="en-US" sz="1400" dirty="0"/>
              <a:t>is essential to creating a trusting environment for spiritual guidance.  Exception: when a person self harms or when a child is in danger in anyway.</a:t>
            </a:r>
          </a:p>
          <a:p>
            <a:pPr marL="0" indent="0">
              <a:spcBef>
                <a:spcPts val="2500"/>
              </a:spcBef>
              <a:buFont typeface="Arial" panose="020B0604020202020204" pitchFamily="34" charset="0"/>
              <a:buNone/>
            </a:pPr>
            <a:r>
              <a:rPr lang="en-US" sz="1400" b="1" dirty="0"/>
              <a:t>Ethical Principles</a:t>
            </a:r>
          </a:p>
          <a:p>
            <a:pPr marL="0" lvl="1" indent="0">
              <a:buFont typeface="Arial" panose="020B0604020202020204" pitchFamily="34" charset="0"/>
              <a:buNone/>
            </a:pPr>
            <a:r>
              <a:rPr lang="en-US" sz="1400" dirty="0"/>
              <a:t>Ethical guidelines ensure chaplains respect individual dignity and provide unbiased support.</a:t>
            </a:r>
          </a:p>
        </p:txBody>
      </p:sp>
    </p:spTree>
    <p:extLst>
      <p:ext uri="{BB962C8B-B14F-4D97-AF65-F5344CB8AC3E}">
        <p14:creationId xmlns:p14="http://schemas.microsoft.com/office/powerpoint/2010/main" val="1893653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7453D-044E-5635-E547-CC39DBB273ED}"/>
              </a:ext>
            </a:extLst>
          </p:cNvPr>
          <p:cNvSpPr>
            <a:spLocks noGrp="1"/>
          </p:cNvSpPr>
          <p:nvPr>
            <p:ph type="title"/>
          </p:nvPr>
        </p:nvSpPr>
        <p:spPr>
          <a:xfrm>
            <a:off x="7123007" y="603501"/>
            <a:ext cx="4361693" cy="1527049"/>
          </a:xfrm>
        </p:spPr>
        <p:txBody>
          <a:bodyPr vert="horz" lIns="91440" tIns="45720" rIns="91440" bIns="45720" rtlCol="0" anchor="b">
            <a:normAutofit/>
          </a:bodyPr>
          <a:lstStyle/>
          <a:p>
            <a:r>
              <a:rPr lang="en-US" sz="3300" b="1" kern="1200" dirty="0">
                <a:solidFill>
                  <a:schemeClr val="tx1"/>
                </a:solidFill>
                <a:latin typeface="+mj-lt"/>
                <a:ea typeface="+mj-ea"/>
                <a:cs typeface="+mj-cs"/>
              </a:rPr>
              <a:t>Ceremonial and Ritual Responsibilities</a:t>
            </a:r>
          </a:p>
        </p:txBody>
      </p:sp>
      <p:pic>
        <p:nvPicPr>
          <p:cNvPr id="5" name="Content Placeholder 4" descr="Memorial candles at the entrance to the church">
            <a:extLst>
              <a:ext uri="{FF2B5EF4-FFF2-40B4-BE49-F238E27FC236}">
                <a16:creationId xmlns:a16="http://schemas.microsoft.com/office/drawing/2014/main" id="{6C66EC50-22F5-4341-B2A0-0BAB16FABA8C}"/>
              </a:ext>
            </a:extLst>
          </p:cNvPr>
          <p:cNvPicPr>
            <a:picLocks noGrp="1" noChangeAspect="1"/>
          </p:cNvPicPr>
          <p:nvPr>
            <p:ph sz="half" idx="1"/>
          </p:nvPr>
        </p:nvPicPr>
        <p:blipFill>
          <a:blip r:embed="rId3"/>
          <a:srcRect l="16465" r="21501" b="-1"/>
          <a:stretch>
            <a:fillRect/>
          </a:stretch>
        </p:blipFill>
        <p:spPr>
          <a:xfrm>
            <a:off x="1" y="10"/>
            <a:ext cx="6373368" cy="6857990"/>
          </a:xfrm>
          <a:prstGeom prst="rect">
            <a:avLst/>
          </a:prstGeom>
        </p:spPr>
      </p:pic>
      <p:sp>
        <p:nvSpPr>
          <p:cNvPr id="4" name="Content Placeholder 3">
            <a:extLst>
              <a:ext uri="{FF2B5EF4-FFF2-40B4-BE49-F238E27FC236}">
                <a16:creationId xmlns:a16="http://schemas.microsoft.com/office/drawing/2014/main" id="{CD03B9F3-847A-0063-FBEB-E2727B2E4C1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23007" y="2212846"/>
            <a:ext cx="4361693" cy="4096514"/>
          </a:xfrm>
        </p:spPr>
        <p:txBody>
          <a:bodyPr>
            <a:normAutofit/>
          </a:bodyPr>
          <a:lstStyle/>
          <a:p>
            <a:pPr marL="0" indent="0">
              <a:spcBef>
                <a:spcPts val="2500"/>
              </a:spcBef>
              <a:buFont typeface="Arial" panose="020B0604020202020204" pitchFamily="34" charset="0"/>
              <a:buNone/>
            </a:pPr>
            <a:r>
              <a:rPr lang="en-US" sz="1400" b="1" dirty="0"/>
              <a:t>Conducting Official Ceremonies</a:t>
            </a:r>
          </a:p>
          <a:p>
            <a:pPr marL="0" lvl="1" indent="0">
              <a:buFont typeface="Arial" panose="020B0604020202020204" pitchFamily="34" charset="0"/>
              <a:buNone/>
            </a:pPr>
            <a:r>
              <a:rPr lang="en-US" sz="1400" dirty="0"/>
              <a:t>Chaplains lead official ceremonies that honor members’ service and sacrifice with dignity and respect.</a:t>
            </a:r>
          </a:p>
          <a:p>
            <a:pPr marL="0" indent="0">
              <a:spcBef>
                <a:spcPts val="2500"/>
              </a:spcBef>
              <a:buFont typeface="Arial" panose="020B0604020202020204" pitchFamily="34" charset="0"/>
              <a:buNone/>
            </a:pPr>
            <a:r>
              <a:rPr lang="en-US" sz="1400" b="1" dirty="0"/>
              <a:t>Maintaining Tradition and Solemnity</a:t>
            </a:r>
          </a:p>
          <a:p>
            <a:pPr marL="0" lvl="1" indent="0">
              <a:buFont typeface="Arial" panose="020B0604020202020204" pitchFamily="34" charset="0"/>
              <a:buNone/>
            </a:pPr>
            <a:r>
              <a:rPr lang="en-US" sz="1400" dirty="0"/>
              <a:t>Rituals conducted by chaplains preserve tradition and create a solemn atmosphere during memorials.</a:t>
            </a:r>
          </a:p>
          <a:p>
            <a:pPr marL="0" lvl="1" indent="0">
              <a:buFont typeface="Arial" panose="020B0604020202020204" pitchFamily="34" charset="0"/>
              <a:buNone/>
            </a:pPr>
            <a:r>
              <a:rPr lang="en-US" sz="1400" dirty="0"/>
              <a:t>These rituals are written in our ritual book that is printed out yearly and can be purchase though the National Organization sometimes referred to as the podium edition.  The commander is responsible for having a new one every year.</a:t>
            </a:r>
          </a:p>
        </p:txBody>
      </p:sp>
    </p:spTree>
    <p:extLst>
      <p:ext uri="{BB962C8B-B14F-4D97-AF65-F5344CB8AC3E}">
        <p14:creationId xmlns:p14="http://schemas.microsoft.com/office/powerpoint/2010/main" val="604432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404</TotalTime>
  <Words>1738</Words>
  <Application>Microsoft Office PowerPoint</Application>
  <PresentationFormat>Widescreen</PresentationFormat>
  <Paragraphs>137</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Neue Haas Grotesk Text Pro</vt:lpstr>
      <vt:lpstr>VanillaVTI</vt:lpstr>
      <vt:lpstr>Chaplain’s Training in the VFW and Auxiliary: Building Spiritual Leadership and Support</vt:lpstr>
      <vt:lpstr>Agenda Overview</vt:lpstr>
      <vt:lpstr>Overview of the VFW and Auxiliary Chaplain Roles</vt:lpstr>
      <vt:lpstr>Purpose and Responsibilities of a Chaplain</vt:lpstr>
      <vt:lpstr>Importance of the Chaplain Within the Organization</vt:lpstr>
      <vt:lpstr>Core Components of Chaplain’s Training</vt:lpstr>
      <vt:lpstr>Essential Skills and Knowledge Areas</vt:lpstr>
      <vt:lpstr>Spiritual Guidance and Ethical Considerations</vt:lpstr>
      <vt:lpstr>Ceremonial and Ritual Responsibilities</vt:lpstr>
      <vt:lpstr>Supporting Members and Families</vt:lpstr>
      <vt:lpstr>Providing Comfort in Times of Loss and Crisis</vt:lpstr>
      <vt:lpstr>Offering Counseling and Emotional Support</vt:lpstr>
      <vt:lpstr>Connecting with Community Resources</vt:lpstr>
      <vt:lpstr>Collaboration and Continuing Education</vt:lpstr>
      <vt:lpstr>Working with Leadership and Volunteers</vt:lpstr>
      <vt:lpstr>Opportunities for Ongoing Training for VFW Chaplains</vt:lpstr>
      <vt:lpstr>Best Practices and Mentorship</vt:lpstr>
      <vt:lpstr>On ward to the 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Deborah Halter</dc:creator>
  <cp:lastModifiedBy>Deborah Halter</cp:lastModifiedBy>
  <cp:revision>1</cp:revision>
  <dcterms:created xsi:type="dcterms:W3CDTF">2025-08-28T16:47:32Z</dcterms:created>
  <dcterms:modified xsi:type="dcterms:W3CDTF">2025-08-28T23:32:04Z</dcterms:modified>
</cp:coreProperties>
</file>